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57" r:id="rId18"/>
  </p:sldIdLst>
  <p:sldSz cx="18288000" cy="10287000"/>
  <p:notesSz cx="6858000" cy="9144000"/>
  <p:embeddedFontLst>
    <p:embeddedFont>
      <p:font typeface="Tex Gyre Schola Bold" panose="020B0604020202020204" charset="-52"/>
      <p:regular r:id="rId19"/>
    </p:embeddedFont>
    <p:embeddedFont>
      <p:font typeface="Tex Gyre Schola" panose="020B0604020202020204" charset="-52"/>
      <p:regular r:id="rId20"/>
    </p:embeddedFont>
    <p:embeddedFont>
      <p:font typeface="Tex Gyre Schola Bold Italics" panose="020B0604020202020204" charset="-52"/>
      <p:regular r:id="rId21"/>
    </p:embeddedFont>
    <p:embeddedFont>
      <p:font typeface="Inter Bold" panose="020B0604020202020204" charset="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53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2.png"/><Relationship Id="rId4" Type="http://schemas.openxmlformats.org/officeDocument/2006/relationships/image" Target="../media/image2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000" b="-3300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7693578"/>
            <a:ext cx="13261867" cy="2279537"/>
            <a:chOff x="0" y="0"/>
            <a:chExt cx="3492837" cy="6003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92838" cy="600372"/>
            </a:xfrm>
            <a:custGeom>
              <a:avLst/>
              <a:gdLst/>
              <a:ahLst/>
              <a:cxnLst/>
              <a:rect l="l" t="t" r="r" b="b"/>
              <a:pathLst>
                <a:path w="3492838" h="600372">
                  <a:moveTo>
                    <a:pt x="0" y="0"/>
                  </a:moveTo>
                  <a:lnTo>
                    <a:pt x="3492838" y="0"/>
                  </a:lnTo>
                  <a:lnTo>
                    <a:pt x="3492838" y="600372"/>
                  </a:lnTo>
                  <a:lnTo>
                    <a:pt x="0" y="600372"/>
                  </a:lnTo>
                  <a:close/>
                </a:path>
              </a:pathLst>
            </a:custGeom>
            <a:solidFill>
              <a:srgbClr val="1A392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92837" cy="6384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2834966"/>
            <a:ext cx="16230600" cy="4407759"/>
            <a:chOff x="0" y="0"/>
            <a:chExt cx="2514545" cy="68287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682877"/>
            </a:xfrm>
            <a:custGeom>
              <a:avLst/>
              <a:gdLst/>
              <a:ahLst/>
              <a:cxnLst/>
              <a:rect l="l" t="t" r="r" b="b"/>
              <a:pathLst>
                <a:path w="2514545" h="682877">
                  <a:moveTo>
                    <a:pt x="0" y="0"/>
                  </a:moveTo>
                  <a:lnTo>
                    <a:pt x="2514545" y="0"/>
                  </a:lnTo>
                  <a:lnTo>
                    <a:pt x="2514545" y="682877"/>
                  </a:lnTo>
                  <a:lnTo>
                    <a:pt x="0" y="682877"/>
                  </a:lnTo>
                  <a:close/>
                </a:path>
              </a:pathLst>
            </a:custGeom>
            <a:blipFill>
              <a:blip r:embed="rId3"/>
              <a:stretch>
                <a:fillRect t="-11275" b="-11275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4290567" y="5511314"/>
            <a:ext cx="5286354" cy="7048472"/>
          </a:xfrm>
          <a:custGeom>
            <a:avLst/>
            <a:gdLst/>
            <a:ahLst/>
            <a:cxnLst/>
            <a:rect l="l" t="t" r="r" b="b"/>
            <a:pathLst>
              <a:path w="5286354" h="7048472">
                <a:moveTo>
                  <a:pt x="0" y="0"/>
                </a:moveTo>
                <a:lnTo>
                  <a:pt x="5286354" y="0"/>
                </a:lnTo>
                <a:lnTo>
                  <a:pt x="5286354" y="7048472"/>
                </a:lnTo>
                <a:lnTo>
                  <a:pt x="0" y="704847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4457940" y="803275"/>
            <a:ext cx="2801360" cy="41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499"/>
              </a:lnSpc>
            </a:pPr>
            <a:r>
              <a:rPr lang="en-US" sz="2499" spc="-109">
                <a:solidFill>
                  <a:srgbClr val="1A392E"/>
                </a:solidFill>
                <a:latin typeface="Tex Gyre Schola"/>
                <a:ea typeface="Tex Gyre Schola"/>
                <a:cs typeface="Tex Gyre Schola"/>
                <a:sym typeface="Tex Gyre Schola"/>
              </a:rPr>
              <a:t>октябрь, 2026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2603" y="1688268"/>
            <a:ext cx="16382794" cy="1053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99"/>
              </a:lnSpc>
            </a:pPr>
            <a:r>
              <a:rPr lang="en-US" sz="8099" b="1" spc="-283">
                <a:solidFill>
                  <a:srgbClr val="1A392E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ВЫЗОВЫ СОВРЕМЕННОСТИ: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6918" y="7788828"/>
            <a:ext cx="13581434" cy="2574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5000" b="1" spc="-175">
                <a:solidFill>
                  <a:srgbClr val="FFFAF4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воспитание как ресурс формирования функциональной грамотности и универсальных компетенций</a:t>
            </a:r>
          </a:p>
          <a:p>
            <a:pPr algn="r">
              <a:lnSpc>
                <a:spcPts val="5000"/>
              </a:lnSpc>
            </a:pPr>
            <a:endParaRPr lang="en-US" sz="5000" b="1" spc="-175">
              <a:solidFill>
                <a:srgbClr val="FFFAF4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000" b="-3300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424110"/>
            <a:ext cx="18288000" cy="6678811"/>
            <a:chOff x="0" y="0"/>
            <a:chExt cx="2833290" cy="103472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1034723"/>
            </a:xfrm>
            <a:custGeom>
              <a:avLst/>
              <a:gdLst/>
              <a:ahLst/>
              <a:cxnLst/>
              <a:rect l="l" t="t" r="r" b="b"/>
              <a:pathLst>
                <a:path w="2833290" h="1034723">
                  <a:moveTo>
                    <a:pt x="0" y="0"/>
                  </a:moveTo>
                  <a:lnTo>
                    <a:pt x="2833290" y="0"/>
                  </a:lnTo>
                  <a:lnTo>
                    <a:pt x="2833290" y="1034723"/>
                  </a:lnTo>
                  <a:lnTo>
                    <a:pt x="0" y="1034723"/>
                  </a:lnTo>
                  <a:close/>
                </a:path>
              </a:pathLst>
            </a:custGeom>
            <a:blipFill>
              <a:blip r:embed="rId3"/>
              <a:stretch>
                <a:fillRect t="-41387" b="-41387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4066190" y="207644"/>
            <a:ext cx="14221810" cy="821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614"/>
              </a:lnSpc>
            </a:pPr>
            <a:r>
              <a:rPr lang="en-US" sz="4899" b="1" spc="-171">
                <a:solidFill>
                  <a:srgbClr val="180B6B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МИР, В КОТОРОМ МЫ ЖИВЕМ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7012" y="7359014"/>
            <a:ext cx="18000988" cy="2927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4"/>
              </a:lnSpc>
            </a:pPr>
            <a:r>
              <a:rPr lang="en-US" sz="4299" b="1" spc="-150">
                <a:solidFill>
                  <a:srgbClr val="FFFAF4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ЗНАНИЯ УСТАРЕВАЮТ БЫСТРЕЕ, ЧЕМ МЫ ИХ ДОНОСИМ.</a:t>
            </a:r>
          </a:p>
          <a:p>
            <a:pPr algn="ctr">
              <a:lnSpc>
                <a:spcPts val="5804"/>
              </a:lnSpc>
            </a:pPr>
            <a:r>
              <a:rPr lang="en-US" sz="4299" b="1" spc="-150">
                <a:solidFill>
                  <a:srgbClr val="180B6B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ИНФОРМАЦИИ — ЛАВИНА. ПРАВДЫ В НЕЙ — КРУПИЦЫ.</a:t>
            </a:r>
          </a:p>
          <a:p>
            <a:pPr algn="ctr">
              <a:lnSpc>
                <a:spcPts val="5804"/>
              </a:lnSpc>
            </a:pPr>
            <a:r>
              <a:rPr lang="en-US" sz="4299" b="1" spc="-150">
                <a:solidFill>
                  <a:srgbClr val="180B6B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ВЫЗОВ БРОШЕН НЕ ДЕТЯМ. ВЫЗОВ БРОШЕН НАМ.</a:t>
            </a:r>
          </a:p>
          <a:p>
            <a:pPr algn="ctr">
              <a:lnSpc>
                <a:spcPts val="5804"/>
              </a:lnSpc>
            </a:pPr>
            <a:endParaRPr lang="en-US" sz="4299" b="1" spc="-150">
              <a:solidFill>
                <a:srgbClr val="180B6B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000" b="-3300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322343" y="2600885"/>
            <a:ext cx="4916592" cy="3967240"/>
            <a:chOff x="0" y="0"/>
            <a:chExt cx="1232217" cy="9942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32217" cy="994286"/>
            </a:xfrm>
            <a:custGeom>
              <a:avLst/>
              <a:gdLst/>
              <a:ahLst/>
              <a:cxnLst/>
              <a:rect l="l" t="t" r="r" b="b"/>
              <a:pathLst>
                <a:path w="1232217" h="994286">
                  <a:moveTo>
                    <a:pt x="0" y="0"/>
                  </a:moveTo>
                  <a:lnTo>
                    <a:pt x="1232217" y="0"/>
                  </a:lnTo>
                  <a:lnTo>
                    <a:pt x="1232217" y="994286"/>
                  </a:lnTo>
                  <a:lnTo>
                    <a:pt x="0" y="994286"/>
                  </a:lnTo>
                  <a:close/>
                </a:path>
              </a:pathLst>
            </a:custGeom>
            <a:solidFill>
              <a:srgbClr val="1A392E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232217" cy="10323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048878" y="2593023"/>
            <a:ext cx="4916592" cy="3975101"/>
            <a:chOff x="0" y="0"/>
            <a:chExt cx="1232217" cy="99625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32217" cy="996256"/>
            </a:xfrm>
            <a:custGeom>
              <a:avLst/>
              <a:gdLst/>
              <a:ahLst/>
              <a:cxnLst/>
              <a:rect l="l" t="t" r="r" b="b"/>
              <a:pathLst>
                <a:path w="1232217" h="996256">
                  <a:moveTo>
                    <a:pt x="0" y="0"/>
                  </a:moveTo>
                  <a:lnTo>
                    <a:pt x="1232217" y="0"/>
                  </a:lnTo>
                  <a:lnTo>
                    <a:pt x="1232217" y="996256"/>
                  </a:lnTo>
                  <a:lnTo>
                    <a:pt x="0" y="996256"/>
                  </a:lnTo>
                  <a:close/>
                </a:path>
              </a:pathLst>
            </a:custGeom>
            <a:solidFill>
              <a:srgbClr val="1A392E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232217" cy="103435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695825" y="2606865"/>
            <a:ext cx="4916592" cy="3961260"/>
            <a:chOff x="0" y="0"/>
            <a:chExt cx="1232217" cy="99278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32217" cy="992787"/>
            </a:xfrm>
            <a:custGeom>
              <a:avLst/>
              <a:gdLst/>
              <a:ahLst/>
              <a:cxnLst/>
              <a:rect l="l" t="t" r="r" b="b"/>
              <a:pathLst>
                <a:path w="1232217" h="992787">
                  <a:moveTo>
                    <a:pt x="0" y="0"/>
                  </a:moveTo>
                  <a:lnTo>
                    <a:pt x="1232217" y="0"/>
                  </a:lnTo>
                  <a:lnTo>
                    <a:pt x="1232217" y="992787"/>
                  </a:lnTo>
                  <a:lnTo>
                    <a:pt x="0" y="992787"/>
                  </a:lnTo>
                  <a:close/>
                </a:path>
              </a:pathLst>
            </a:custGeom>
            <a:solidFill>
              <a:srgbClr val="1A392E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232217" cy="10308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2176086" y="2600885"/>
            <a:ext cx="3016462" cy="3967240"/>
            <a:chOff x="0" y="0"/>
            <a:chExt cx="1452561" cy="191040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52561" cy="1910403"/>
            </a:xfrm>
            <a:custGeom>
              <a:avLst/>
              <a:gdLst/>
              <a:ahLst/>
              <a:cxnLst/>
              <a:rect l="l" t="t" r="r" b="b"/>
              <a:pathLst>
                <a:path w="1452561" h="1910403">
                  <a:moveTo>
                    <a:pt x="0" y="0"/>
                  </a:moveTo>
                  <a:lnTo>
                    <a:pt x="1452561" y="0"/>
                  </a:lnTo>
                  <a:lnTo>
                    <a:pt x="1452561" y="1910403"/>
                  </a:lnTo>
                  <a:lnTo>
                    <a:pt x="0" y="1910403"/>
                  </a:lnTo>
                  <a:close/>
                </a:path>
              </a:pathLst>
            </a:custGeom>
            <a:blipFill>
              <a:blip r:embed="rId3"/>
              <a:stretch>
                <a:fillRect t="-689" b="-689"/>
              </a:stretch>
            </a:blipFill>
          </p:spPr>
        </p:sp>
      </p:grpSp>
      <p:grpSp>
        <p:nvGrpSpPr>
          <p:cNvPr id="14" name="Group 14"/>
          <p:cNvGrpSpPr/>
          <p:nvPr/>
        </p:nvGrpSpPr>
        <p:grpSpPr>
          <a:xfrm>
            <a:off x="6341293" y="2606865"/>
            <a:ext cx="3015393" cy="3965834"/>
            <a:chOff x="0" y="0"/>
            <a:chExt cx="1452561" cy="191040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52561" cy="1910403"/>
            </a:xfrm>
            <a:custGeom>
              <a:avLst/>
              <a:gdLst/>
              <a:ahLst/>
              <a:cxnLst/>
              <a:rect l="l" t="t" r="r" b="b"/>
              <a:pathLst>
                <a:path w="1452561" h="1910403">
                  <a:moveTo>
                    <a:pt x="0" y="0"/>
                  </a:moveTo>
                  <a:lnTo>
                    <a:pt x="1452561" y="0"/>
                  </a:lnTo>
                  <a:lnTo>
                    <a:pt x="1452561" y="1910403"/>
                  </a:lnTo>
                  <a:lnTo>
                    <a:pt x="0" y="1910403"/>
                  </a:lnTo>
                  <a:close/>
                </a:path>
              </a:pathLst>
            </a:custGeom>
            <a:blipFill>
              <a:blip r:embed="rId4"/>
              <a:stretch>
                <a:fillRect t="-5907" b="-5907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1028700" y="171912"/>
            <a:ext cx="16967613" cy="3194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04"/>
              </a:lnSpc>
            </a:pPr>
            <a:r>
              <a:rPr lang="en-US" sz="6299" b="1" spc="-220">
                <a:solidFill>
                  <a:srgbClr val="1A392E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Как воспитать не эрудита, а </a:t>
            </a:r>
          </a:p>
          <a:p>
            <a:pPr algn="ctr">
              <a:lnSpc>
                <a:spcPts val="8504"/>
              </a:lnSpc>
            </a:pPr>
            <a:r>
              <a:rPr lang="en-US" sz="6299" b="1" i="1" u="sng" spc="-220">
                <a:solidFill>
                  <a:srgbClr val="1A392E"/>
                </a:solidFill>
                <a:latin typeface="Tex Gyre Schola Bold Italics"/>
                <a:ea typeface="Tex Gyre Schola Bold Italics"/>
                <a:cs typeface="Tex Gyre Schola Bold Italics"/>
                <a:sym typeface="Tex Gyre Schola Bold Italics"/>
              </a:rPr>
              <a:t>ЛИЧНОСТЬ</a:t>
            </a:r>
            <a:r>
              <a:rPr lang="en-US" sz="6299" b="1" spc="-220">
                <a:solidFill>
                  <a:srgbClr val="1A392E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, готовую действовать? </a:t>
            </a:r>
          </a:p>
          <a:p>
            <a:pPr algn="ctr">
              <a:lnSpc>
                <a:spcPts val="8504"/>
              </a:lnSpc>
            </a:pPr>
            <a:endParaRPr lang="en-US" sz="6299" b="1" spc="-220">
              <a:solidFill>
                <a:srgbClr val="1A392E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147611" y="2600885"/>
            <a:ext cx="3375343" cy="3967240"/>
            <a:chOff x="0" y="0"/>
            <a:chExt cx="4500457" cy="5289653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5"/>
            <a:srcRect t="5887" b="5887"/>
            <a:stretch>
              <a:fillRect/>
            </a:stretch>
          </p:blipFill>
          <p:spPr>
            <a:xfrm>
              <a:off x="0" y="0"/>
              <a:ext cx="4500457" cy="5289653"/>
            </a:xfrm>
            <a:prstGeom prst="rect">
              <a:avLst/>
            </a:prstGeom>
          </p:spPr>
        </p:pic>
      </p:grpSp>
      <p:sp>
        <p:nvSpPr>
          <p:cNvPr id="19" name="TextBox 19"/>
          <p:cNvSpPr txBox="1"/>
          <p:nvPr/>
        </p:nvSpPr>
        <p:spPr>
          <a:xfrm>
            <a:off x="-268674" y="6922187"/>
            <a:ext cx="10662872" cy="1730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64"/>
              </a:lnSpc>
            </a:pPr>
            <a:r>
              <a:rPr lang="en-US" sz="5159" b="1" spc="-180">
                <a:solidFill>
                  <a:srgbClr val="1A392E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Функционально грамотную </a:t>
            </a:r>
          </a:p>
          <a:p>
            <a:pPr algn="ctr">
              <a:lnSpc>
                <a:spcPts val="6964"/>
              </a:lnSpc>
            </a:pPr>
            <a:r>
              <a:rPr lang="en-US" sz="5159" b="1" spc="-180">
                <a:solidFill>
                  <a:srgbClr val="1A392E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668137" y="7610672"/>
            <a:ext cx="16967613" cy="1042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04"/>
              </a:lnSpc>
            </a:pPr>
            <a:r>
              <a:rPr lang="en-US" sz="6299" b="1" spc="-220">
                <a:solidFill>
                  <a:srgbClr val="1A392E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Ответственную 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-779336" y="8803196"/>
            <a:ext cx="16967613" cy="1042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04"/>
              </a:lnSpc>
            </a:pPr>
            <a:r>
              <a:rPr lang="en-US" sz="6299" b="1" spc="-220">
                <a:solidFill>
                  <a:srgbClr val="1A392E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 Любящую свою страну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000" b="-3300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29864" y="2760394"/>
            <a:ext cx="7559598" cy="2598001"/>
            <a:chOff x="0" y="0"/>
            <a:chExt cx="2478347" cy="85173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78347" cy="851731"/>
            </a:xfrm>
            <a:custGeom>
              <a:avLst/>
              <a:gdLst/>
              <a:ahLst/>
              <a:cxnLst/>
              <a:rect l="l" t="t" r="r" b="b"/>
              <a:pathLst>
                <a:path w="2478347" h="851731">
                  <a:moveTo>
                    <a:pt x="0" y="0"/>
                  </a:moveTo>
                  <a:lnTo>
                    <a:pt x="2478347" y="0"/>
                  </a:lnTo>
                  <a:lnTo>
                    <a:pt x="2478347" y="851731"/>
                  </a:lnTo>
                  <a:lnTo>
                    <a:pt x="0" y="851731"/>
                  </a:lnTo>
                  <a:close/>
                </a:path>
              </a:pathLst>
            </a:custGeom>
            <a:solidFill>
              <a:srgbClr val="1A392E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478347" cy="889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29864" y="6660299"/>
            <a:ext cx="7559598" cy="2598001"/>
            <a:chOff x="0" y="0"/>
            <a:chExt cx="2478347" cy="85173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78347" cy="851731"/>
            </a:xfrm>
            <a:custGeom>
              <a:avLst/>
              <a:gdLst/>
              <a:ahLst/>
              <a:cxnLst/>
              <a:rect l="l" t="t" r="r" b="b"/>
              <a:pathLst>
                <a:path w="2478347" h="851731">
                  <a:moveTo>
                    <a:pt x="0" y="0"/>
                  </a:moveTo>
                  <a:lnTo>
                    <a:pt x="2478347" y="0"/>
                  </a:lnTo>
                  <a:lnTo>
                    <a:pt x="2478347" y="851731"/>
                  </a:lnTo>
                  <a:lnTo>
                    <a:pt x="0" y="851731"/>
                  </a:lnTo>
                  <a:close/>
                </a:path>
              </a:pathLst>
            </a:custGeom>
            <a:solidFill>
              <a:srgbClr val="1A392E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478347" cy="889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390002" y="2760394"/>
            <a:ext cx="7590677" cy="2598001"/>
            <a:chOff x="0" y="0"/>
            <a:chExt cx="2488536" cy="85173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488536" cy="851731"/>
            </a:xfrm>
            <a:custGeom>
              <a:avLst/>
              <a:gdLst/>
              <a:ahLst/>
              <a:cxnLst/>
              <a:rect l="l" t="t" r="r" b="b"/>
              <a:pathLst>
                <a:path w="2488536" h="851731">
                  <a:moveTo>
                    <a:pt x="0" y="0"/>
                  </a:moveTo>
                  <a:lnTo>
                    <a:pt x="2488536" y="0"/>
                  </a:lnTo>
                  <a:lnTo>
                    <a:pt x="2488536" y="851731"/>
                  </a:lnTo>
                  <a:lnTo>
                    <a:pt x="0" y="851731"/>
                  </a:lnTo>
                  <a:close/>
                </a:path>
              </a:pathLst>
            </a:custGeom>
            <a:solidFill>
              <a:srgbClr val="1A392E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488536" cy="889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390002" y="6660299"/>
            <a:ext cx="7590677" cy="2598001"/>
            <a:chOff x="0" y="0"/>
            <a:chExt cx="2488536" cy="85173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488536" cy="851731"/>
            </a:xfrm>
            <a:custGeom>
              <a:avLst/>
              <a:gdLst/>
              <a:ahLst/>
              <a:cxnLst/>
              <a:rect l="l" t="t" r="r" b="b"/>
              <a:pathLst>
                <a:path w="2488536" h="851731">
                  <a:moveTo>
                    <a:pt x="0" y="0"/>
                  </a:moveTo>
                  <a:lnTo>
                    <a:pt x="2488536" y="0"/>
                  </a:lnTo>
                  <a:lnTo>
                    <a:pt x="2488536" y="851731"/>
                  </a:lnTo>
                  <a:lnTo>
                    <a:pt x="0" y="851731"/>
                  </a:lnTo>
                  <a:close/>
                </a:path>
              </a:pathLst>
            </a:custGeom>
            <a:solidFill>
              <a:srgbClr val="1A392E"/>
            </a:solidFill>
            <a:ln cap="sq">
              <a:noFill/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488536" cy="8898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51243" y="1782340"/>
            <a:ext cx="3296796" cy="2551050"/>
            <a:chOff x="0" y="0"/>
            <a:chExt cx="538422" cy="41662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38422" cy="416629"/>
            </a:xfrm>
            <a:custGeom>
              <a:avLst/>
              <a:gdLst/>
              <a:ahLst/>
              <a:cxnLst/>
              <a:rect l="l" t="t" r="r" b="b"/>
              <a:pathLst>
                <a:path w="538422" h="416629">
                  <a:moveTo>
                    <a:pt x="0" y="0"/>
                  </a:moveTo>
                  <a:lnTo>
                    <a:pt x="538422" y="0"/>
                  </a:lnTo>
                  <a:lnTo>
                    <a:pt x="538422" y="416629"/>
                  </a:lnTo>
                  <a:lnTo>
                    <a:pt x="0" y="416629"/>
                  </a:lnTo>
                  <a:close/>
                </a:path>
              </a:pathLst>
            </a:custGeom>
            <a:blipFill>
              <a:blip r:embed="rId3"/>
              <a:stretch>
                <a:fillRect l="-1586" r="-1586"/>
              </a:stretch>
            </a:blipFill>
          </p:spPr>
        </p:sp>
      </p:grpSp>
      <p:grpSp>
        <p:nvGrpSpPr>
          <p:cNvPr id="17" name="Group 17"/>
          <p:cNvGrpSpPr/>
          <p:nvPr/>
        </p:nvGrpSpPr>
        <p:grpSpPr>
          <a:xfrm>
            <a:off x="1051243" y="5682245"/>
            <a:ext cx="3296796" cy="2551050"/>
            <a:chOff x="0" y="0"/>
            <a:chExt cx="538422" cy="41662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38422" cy="416629"/>
            </a:xfrm>
            <a:custGeom>
              <a:avLst/>
              <a:gdLst/>
              <a:ahLst/>
              <a:cxnLst/>
              <a:rect l="l" t="t" r="r" b="b"/>
              <a:pathLst>
                <a:path w="538422" h="416629">
                  <a:moveTo>
                    <a:pt x="0" y="0"/>
                  </a:moveTo>
                  <a:lnTo>
                    <a:pt x="538422" y="0"/>
                  </a:lnTo>
                  <a:lnTo>
                    <a:pt x="538422" y="416629"/>
                  </a:lnTo>
                  <a:lnTo>
                    <a:pt x="0" y="416629"/>
                  </a:lnTo>
                  <a:close/>
                </a:path>
              </a:pathLst>
            </a:custGeom>
            <a:blipFill>
              <a:blip r:embed="rId4"/>
              <a:stretch>
                <a:fillRect l="-4492" r="-4492"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13962504" y="1782340"/>
            <a:ext cx="3296796" cy="2551050"/>
            <a:chOff x="0" y="0"/>
            <a:chExt cx="538422" cy="41662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38422" cy="416629"/>
            </a:xfrm>
            <a:custGeom>
              <a:avLst/>
              <a:gdLst/>
              <a:ahLst/>
              <a:cxnLst/>
              <a:rect l="l" t="t" r="r" b="b"/>
              <a:pathLst>
                <a:path w="538422" h="416629">
                  <a:moveTo>
                    <a:pt x="0" y="0"/>
                  </a:moveTo>
                  <a:lnTo>
                    <a:pt x="538422" y="0"/>
                  </a:lnTo>
                  <a:lnTo>
                    <a:pt x="538422" y="416629"/>
                  </a:lnTo>
                  <a:lnTo>
                    <a:pt x="0" y="416629"/>
                  </a:lnTo>
                  <a:close/>
                </a:path>
              </a:pathLst>
            </a:custGeom>
            <a:blipFill>
              <a:blip r:embed="rId5"/>
              <a:stretch>
                <a:fillRect l="-1586" r="-1586"/>
              </a:stretch>
            </a:blipFill>
          </p:spPr>
        </p:sp>
      </p:grpSp>
      <p:grpSp>
        <p:nvGrpSpPr>
          <p:cNvPr id="21" name="Group 21"/>
          <p:cNvGrpSpPr/>
          <p:nvPr/>
        </p:nvGrpSpPr>
        <p:grpSpPr>
          <a:xfrm>
            <a:off x="13962504" y="5682245"/>
            <a:ext cx="3296796" cy="2551050"/>
            <a:chOff x="0" y="0"/>
            <a:chExt cx="538422" cy="41662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38422" cy="416629"/>
            </a:xfrm>
            <a:custGeom>
              <a:avLst/>
              <a:gdLst/>
              <a:ahLst/>
              <a:cxnLst/>
              <a:rect l="l" t="t" r="r" b="b"/>
              <a:pathLst>
                <a:path w="538422" h="416629">
                  <a:moveTo>
                    <a:pt x="0" y="0"/>
                  </a:moveTo>
                  <a:lnTo>
                    <a:pt x="538422" y="0"/>
                  </a:lnTo>
                  <a:lnTo>
                    <a:pt x="538422" y="416629"/>
                  </a:lnTo>
                  <a:lnTo>
                    <a:pt x="0" y="416629"/>
                  </a:lnTo>
                  <a:close/>
                </a:path>
              </a:pathLst>
            </a:custGeom>
            <a:blipFill>
              <a:blip r:embed="rId6"/>
              <a:stretch>
                <a:fillRect l="-1586" r="-1586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1582564" y="4658673"/>
            <a:ext cx="2234155" cy="298966"/>
            <a:chOff x="0" y="0"/>
            <a:chExt cx="2978873" cy="398621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418225" cy="398621"/>
              <a:chOff x="0" y="0"/>
              <a:chExt cx="812800" cy="7747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40162" y="0"/>
              <a:ext cx="418225" cy="398621"/>
              <a:chOff x="0" y="0"/>
              <a:chExt cx="812800" cy="7747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280324" y="0"/>
              <a:ext cx="418225" cy="398621"/>
              <a:chOff x="0" y="0"/>
              <a:chExt cx="812800" cy="7747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920486" y="0"/>
              <a:ext cx="418225" cy="398621"/>
              <a:chOff x="0" y="0"/>
              <a:chExt cx="812800" cy="77470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35" name="TextBox 35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2560648" y="0"/>
              <a:ext cx="418225" cy="398621"/>
              <a:chOff x="0" y="0"/>
              <a:chExt cx="812800" cy="774700"/>
            </a:xfrm>
          </p:grpSpPr>
          <p:sp>
            <p:nvSpPr>
              <p:cNvPr id="37" name="Freeform 37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38" name="TextBox 38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</p:grpSp>
      <p:grpSp>
        <p:nvGrpSpPr>
          <p:cNvPr id="39" name="Group 39"/>
          <p:cNvGrpSpPr/>
          <p:nvPr/>
        </p:nvGrpSpPr>
        <p:grpSpPr>
          <a:xfrm>
            <a:off x="1582564" y="8558578"/>
            <a:ext cx="2234155" cy="298966"/>
            <a:chOff x="0" y="0"/>
            <a:chExt cx="2978873" cy="398621"/>
          </a:xfrm>
        </p:grpSpPr>
        <p:grpSp>
          <p:nvGrpSpPr>
            <p:cNvPr id="40" name="Group 40"/>
            <p:cNvGrpSpPr/>
            <p:nvPr/>
          </p:nvGrpSpPr>
          <p:grpSpPr>
            <a:xfrm>
              <a:off x="0" y="0"/>
              <a:ext cx="418225" cy="398621"/>
              <a:chOff x="0" y="0"/>
              <a:chExt cx="812800" cy="774700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640162" y="0"/>
              <a:ext cx="418225" cy="398621"/>
              <a:chOff x="0" y="0"/>
              <a:chExt cx="812800" cy="774700"/>
            </a:xfrm>
          </p:grpSpPr>
          <p:sp>
            <p:nvSpPr>
              <p:cNvPr id="44" name="Freeform 44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45" name="TextBox 45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1280324" y="0"/>
              <a:ext cx="418225" cy="398621"/>
              <a:chOff x="0" y="0"/>
              <a:chExt cx="812800" cy="774700"/>
            </a:xfrm>
          </p:grpSpPr>
          <p:sp>
            <p:nvSpPr>
              <p:cNvPr id="47" name="Freeform 47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48" name="TextBox 48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49" name="Group 49"/>
            <p:cNvGrpSpPr/>
            <p:nvPr/>
          </p:nvGrpSpPr>
          <p:grpSpPr>
            <a:xfrm>
              <a:off x="1920486" y="0"/>
              <a:ext cx="418225" cy="398621"/>
              <a:chOff x="0" y="0"/>
              <a:chExt cx="812800" cy="774700"/>
            </a:xfrm>
          </p:grpSpPr>
          <p:sp>
            <p:nvSpPr>
              <p:cNvPr id="50" name="Freeform 50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2560648" y="0"/>
              <a:ext cx="418225" cy="398621"/>
              <a:chOff x="0" y="0"/>
              <a:chExt cx="812800" cy="774700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</p:grpSp>
      <p:grpSp>
        <p:nvGrpSpPr>
          <p:cNvPr id="55" name="Group 55"/>
          <p:cNvGrpSpPr/>
          <p:nvPr/>
        </p:nvGrpSpPr>
        <p:grpSpPr>
          <a:xfrm>
            <a:off x="14493825" y="4658673"/>
            <a:ext cx="2234155" cy="298966"/>
            <a:chOff x="0" y="0"/>
            <a:chExt cx="2978873" cy="398621"/>
          </a:xfrm>
        </p:grpSpPr>
        <p:grpSp>
          <p:nvGrpSpPr>
            <p:cNvPr id="56" name="Group 56"/>
            <p:cNvGrpSpPr/>
            <p:nvPr/>
          </p:nvGrpSpPr>
          <p:grpSpPr>
            <a:xfrm>
              <a:off x="0" y="0"/>
              <a:ext cx="418225" cy="398621"/>
              <a:chOff x="0" y="0"/>
              <a:chExt cx="812800" cy="774700"/>
            </a:xfrm>
          </p:grpSpPr>
          <p:sp>
            <p:nvSpPr>
              <p:cNvPr id="57" name="Freeform 57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59" name="Group 59"/>
            <p:cNvGrpSpPr/>
            <p:nvPr/>
          </p:nvGrpSpPr>
          <p:grpSpPr>
            <a:xfrm>
              <a:off x="640162" y="0"/>
              <a:ext cx="418225" cy="398621"/>
              <a:chOff x="0" y="0"/>
              <a:chExt cx="812800" cy="774700"/>
            </a:xfrm>
          </p:grpSpPr>
          <p:sp>
            <p:nvSpPr>
              <p:cNvPr id="60" name="Freeform 60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61" name="TextBox 61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62" name="Group 62"/>
            <p:cNvGrpSpPr/>
            <p:nvPr/>
          </p:nvGrpSpPr>
          <p:grpSpPr>
            <a:xfrm>
              <a:off x="1280324" y="0"/>
              <a:ext cx="418225" cy="398621"/>
              <a:chOff x="0" y="0"/>
              <a:chExt cx="812800" cy="774700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64" name="TextBox 64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65" name="Group 65"/>
            <p:cNvGrpSpPr/>
            <p:nvPr/>
          </p:nvGrpSpPr>
          <p:grpSpPr>
            <a:xfrm>
              <a:off x="1920486" y="0"/>
              <a:ext cx="418225" cy="398621"/>
              <a:chOff x="0" y="0"/>
              <a:chExt cx="812800" cy="774700"/>
            </a:xfrm>
          </p:grpSpPr>
          <p:sp>
            <p:nvSpPr>
              <p:cNvPr id="66" name="Freeform 66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67" name="TextBox 67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68" name="Group 68"/>
            <p:cNvGrpSpPr/>
            <p:nvPr/>
          </p:nvGrpSpPr>
          <p:grpSpPr>
            <a:xfrm>
              <a:off x="2560648" y="0"/>
              <a:ext cx="418225" cy="398621"/>
              <a:chOff x="0" y="0"/>
              <a:chExt cx="812800" cy="774700"/>
            </a:xfrm>
          </p:grpSpPr>
          <p:sp>
            <p:nvSpPr>
              <p:cNvPr id="69" name="Freeform 69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70" name="TextBox 70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</p:grpSp>
      <p:grpSp>
        <p:nvGrpSpPr>
          <p:cNvPr id="71" name="Group 71"/>
          <p:cNvGrpSpPr/>
          <p:nvPr/>
        </p:nvGrpSpPr>
        <p:grpSpPr>
          <a:xfrm>
            <a:off x="14493825" y="8558578"/>
            <a:ext cx="2234155" cy="298966"/>
            <a:chOff x="0" y="0"/>
            <a:chExt cx="2978873" cy="398621"/>
          </a:xfrm>
        </p:grpSpPr>
        <p:grpSp>
          <p:nvGrpSpPr>
            <p:cNvPr id="72" name="Group 72"/>
            <p:cNvGrpSpPr/>
            <p:nvPr/>
          </p:nvGrpSpPr>
          <p:grpSpPr>
            <a:xfrm>
              <a:off x="0" y="0"/>
              <a:ext cx="418225" cy="398621"/>
              <a:chOff x="0" y="0"/>
              <a:chExt cx="812800" cy="774700"/>
            </a:xfrm>
          </p:grpSpPr>
          <p:sp>
            <p:nvSpPr>
              <p:cNvPr id="73" name="Freeform 73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74" name="TextBox 74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75" name="Group 75"/>
            <p:cNvGrpSpPr/>
            <p:nvPr/>
          </p:nvGrpSpPr>
          <p:grpSpPr>
            <a:xfrm>
              <a:off x="640162" y="0"/>
              <a:ext cx="418225" cy="398621"/>
              <a:chOff x="0" y="0"/>
              <a:chExt cx="812800" cy="774700"/>
            </a:xfrm>
          </p:grpSpPr>
          <p:sp>
            <p:nvSpPr>
              <p:cNvPr id="76" name="Freeform 76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77" name="TextBox 77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78" name="Group 78"/>
            <p:cNvGrpSpPr/>
            <p:nvPr/>
          </p:nvGrpSpPr>
          <p:grpSpPr>
            <a:xfrm>
              <a:off x="1280324" y="0"/>
              <a:ext cx="418225" cy="398621"/>
              <a:chOff x="0" y="0"/>
              <a:chExt cx="812800" cy="774700"/>
            </a:xfrm>
          </p:grpSpPr>
          <p:sp>
            <p:nvSpPr>
              <p:cNvPr id="79" name="Freeform 79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80" name="TextBox 80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81" name="Group 81"/>
            <p:cNvGrpSpPr/>
            <p:nvPr/>
          </p:nvGrpSpPr>
          <p:grpSpPr>
            <a:xfrm>
              <a:off x="1920486" y="0"/>
              <a:ext cx="418225" cy="398621"/>
              <a:chOff x="0" y="0"/>
              <a:chExt cx="812800" cy="774700"/>
            </a:xfrm>
          </p:grpSpPr>
          <p:sp>
            <p:nvSpPr>
              <p:cNvPr id="82" name="Freeform 82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83" name="TextBox 83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  <p:grpSp>
          <p:nvGrpSpPr>
            <p:cNvPr id="84" name="Group 84"/>
            <p:cNvGrpSpPr/>
            <p:nvPr/>
          </p:nvGrpSpPr>
          <p:grpSpPr>
            <a:xfrm>
              <a:off x="2560648" y="0"/>
              <a:ext cx="418225" cy="398621"/>
              <a:chOff x="0" y="0"/>
              <a:chExt cx="812800" cy="774700"/>
            </a:xfrm>
          </p:grpSpPr>
          <p:sp>
            <p:nvSpPr>
              <p:cNvPr id="85" name="Freeform 85"/>
              <p:cNvSpPr/>
              <p:nvPr/>
            </p:nvSpPr>
            <p:spPr>
              <a:xfrm>
                <a:off x="0" y="0"/>
                <a:ext cx="812800" cy="7747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774700">
                    <a:moveTo>
                      <a:pt x="406400" y="0"/>
                    </a:moveTo>
                    <a:lnTo>
                      <a:pt x="502338" y="295909"/>
                    </a:lnTo>
                    <a:lnTo>
                      <a:pt x="812800" y="295909"/>
                    </a:lnTo>
                    <a:lnTo>
                      <a:pt x="561631" y="478791"/>
                    </a:lnTo>
                    <a:lnTo>
                      <a:pt x="657569" y="774700"/>
                    </a:lnTo>
                    <a:lnTo>
                      <a:pt x="406400" y="591819"/>
                    </a:lnTo>
                    <a:lnTo>
                      <a:pt x="155231" y="774700"/>
                    </a:lnTo>
                    <a:lnTo>
                      <a:pt x="251169" y="478791"/>
                    </a:lnTo>
                    <a:lnTo>
                      <a:pt x="0" y="295909"/>
                    </a:lnTo>
                    <a:lnTo>
                      <a:pt x="310462" y="295909"/>
                    </a:lnTo>
                    <a:lnTo>
                      <a:pt x="406400" y="0"/>
                    </a:lnTo>
                    <a:close/>
                  </a:path>
                </a:pathLst>
              </a:custGeom>
              <a:solidFill>
                <a:srgbClr val="FFFAF4"/>
              </a:solidFill>
            </p:spPr>
          </p:sp>
          <p:sp>
            <p:nvSpPr>
              <p:cNvPr id="86" name="TextBox 86"/>
              <p:cNvSpPr txBox="1"/>
              <p:nvPr/>
            </p:nvSpPr>
            <p:spPr>
              <a:xfrm>
                <a:off x="228600" y="228600"/>
                <a:ext cx="355600" cy="3810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9"/>
                  </a:lnSpc>
                </a:pPr>
                <a:endParaRPr/>
              </a:p>
            </p:txBody>
          </p:sp>
        </p:grpSp>
      </p:grpSp>
      <p:sp>
        <p:nvSpPr>
          <p:cNvPr id="87" name="TextBox 87"/>
          <p:cNvSpPr txBox="1"/>
          <p:nvPr/>
        </p:nvSpPr>
        <p:spPr>
          <a:xfrm>
            <a:off x="749698" y="700539"/>
            <a:ext cx="16711150" cy="8405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992"/>
              </a:lnSpc>
            </a:pPr>
            <a:r>
              <a:rPr lang="en-US" sz="7134" b="1" spc="-249">
                <a:solidFill>
                  <a:srgbClr val="1A392E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ГОСУДАРСТВЕННЫЙ ОРИЕНТИР</a:t>
            </a:r>
          </a:p>
        </p:txBody>
      </p:sp>
      <p:sp>
        <p:nvSpPr>
          <p:cNvPr id="88" name="TextBox 88"/>
          <p:cNvSpPr txBox="1"/>
          <p:nvPr/>
        </p:nvSpPr>
        <p:spPr>
          <a:xfrm>
            <a:off x="4456815" y="3575297"/>
            <a:ext cx="5134254" cy="484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69"/>
              </a:lnSpc>
            </a:pPr>
            <a:r>
              <a:rPr lang="en-US" sz="4129" b="1" spc="-144">
                <a:solidFill>
                  <a:srgbClr val="FFFAF4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Идеологическое</a:t>
            </a:r>
          </a:p>
        </p:txBody>
      </p:sp>
      <p:sp>
        <p:nvSpPr>
          <p:cNvPr id="89" name="TextBox 89"/>
          <p:cNvSpPr txBox="1"/>
          <p:nvPr/>
        </p:nvSpPr>
        <p:spPr>
          <a:xfrm>
            <a:off x="4456815" y="7475202"/>
            <a:ext cx="4432647" cy="1360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9"/>
              </a:lnSpc>
            </a:pPr>
            <a:r>
              <a:rPr lang="en-US" sz="4129" b="1" spc="-144">
                <a:solidFill>
                  <a:srgbClr val="FFFAF4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Информацион-ное</a:t>
            </a:r>
          </a:p>
          <a:p>
            <a:pPr algn="ctr">
              <a:lnSpc>
                <a:spcPts val="3469"/>
              </a:lnSpc>
            </a:pPr>
            <a:endParaRPr lang="en-US" sz="4129" b="1" spc="-144">
              <a:solidFill>
                <a:srgbClr val="FFFAF4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  <p:sp>
        <p:nvSpPr>
          <p:cNvPr id="90" name="TextBox 90"/>
          <p:cNvSpPr txBox="1"/>
          <p:nvPr/>
        </p:nvSpPr>
        <p:spPr>
          <a:xfrm>
            <a:off x="9527637" y="7396745"/>
            <a:ext cx="5134254" cy="17985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69"/>
              </a:lnSpc>
            </a:pPr>
            <a:r>
              <a:rPr lang="en-US" sz="4129" b="1" spc="-144">
                <a:solidFill>
                  <a:srgbClr val="FFFAF4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Культура безопасности жизнедеятель-ности</a:t>
            </a:r>
          </a:p>
        </p:txBody>
      </p:sp>
      <p:sp>
        <p:nvSpPr>
          <p:cNvPr id="91" name="TextBox 91"/>
          <p:cNvSpPr txBox="1"/>
          <p:nvPr/>
        </p:nvSpPr>
        <p:spPr>
          <a:xfrm>
            <a:off x="9591069" y="3200740"/>
            <a:ext cx="5134254" cy="13603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69"/>
              </a:lnSpc>
            </a:pPr>
            <a:r>
              <a:rPr lang="en-US" sz="4129" b="1" spc="-144">
                <a:solidFill>
                  <a:srgbClr val="FFFAF4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Гражданское и патриотическое</a:t>
            </a:r>
          </a:p>
          <a:p>
            <a:pPr algn="just">
              <a:lnSpc>
                <a:spcPts val="3469"/>
              </a:lnSpc>
            </a:pPr>
            <a:endParaRPr lang="en-US" sz="4129" b="1" spc="-144">
              <a:solidFill>
                <a:srgbClr val="FFFAF4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000" b="-3300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615012" y="0"/>
            <a:ext cx="10219955" cy="10287000"/>
            <a:chOff x="0" y="0"/>
            <a:chExt cx="3109005" cy="312940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09005" cy="3129401"/>
            </a:xfrm>
            <a:custGeom>
              <a:avLst/>
              <a:gdLst/>
              <a:ahLst/>
              <a:cxnLst/>
              <a:rect l="l" t="t" r="r" b="b"/>
              <a:pathLst>
                <a:path w="3109005" h="3129401">
                  <a:moveTo>
                    <a:pt x="0" y="0"/>
                  </a:moveTo>
                  <a:lnTo>
                    <a:pt x="3109005" y="0"/>
                  </a:lnTo>
                  <a:lnTo>
                    <a:pt x="3109005" y="3129401"/>
                  </a:lnTo>
                  <a:lnTo>
                    <a:pt x="0" y="3129401"/>
                  </a:lnTo>
                  <a:close/>
                </a:path>
              </a:pathLst>
            </a:custGeom>
            <a:solidFill>
              <a:srgbClr val="1A392E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109005" cy="316750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144000" y="8850426"/>
            <a:ext cx="7496940" cy="17348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18"/>
              </a:lnSpc>
            </a:pPr>
            <a:r>
              <a:rPr lang="en-US" sz="5260" b="1" spc="-184">
                <a:solidFill>
                  <a:srgbClr val="FFFAF4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</a:t>
            </a:r>
          </a:p>
          <a:p>
            <a:pPr algn="ctr">
              <a:lnSpc>
                <a:spcPts val="4418"/>
              </a:lnSpc>
            </a:pPr>
            <a:r>
              <a:rPr lang="en-US" sz="5260" b="1" spc="-184">
                <a:solidFill>
                  <a:srgbClr val="FFFAF4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Это фундамент.</a:t>
            </a:r>
          </a:p>
          <a:p>
            <a:pPr algn="ctr">
              <a:lnSpc>
                <a:spcPts val="4418"/>
              </a:lnSpc>
            </a:pPr>
            <a:endParaRPr lang="en-US" sz="5260" b="1" spc="-184">
              <a:solidFill>
                <a:srgbClr val="FFFAF4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6817795" y="1557042"/>
            <a:ext cx="11303527" cy="7563054"/>
          </a:xfrm>
          <a:custGeom>
            <a:avLst/>
            <a:gdLst/>
            <a:ahLst/>
            <a:cxnLst/>
            <a:rect l="l" t="t" r="r" b="b"/>
            <a:pathLst>
              <a:path w="11303527" h="7563054">
                <a:moveTo>
                  <a:pt x="0" y="0"/>
                </a:moveTo>
                <a:lnTo>
                  <a:pt x="11303527" y="0"/>
                </a:lnTo>
                <a:lnTo>
                  <a:pt x="11303527" y="7563053"/>
                </a:lnTo>
                <a:lnTo>
                  <a:pt x="0" y="75630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3178082" y="1547812"/>
            <a:ext cx="1212129" cy="1230588"/>
          </a:xfrm>
          <a:custGeom>
            <a:avLst/>
            <a:gdLst/>
            <a:ahLst/>
            <a:cxnLst/>
            <a:rect l="l" t="t" r="r" b="b"/>
            <a:pathLst>
              <a:path w="1212129" h="1230588">
                <a:moveTo>
                  <a:pt x="0" y="0"/>
                </a:moveTo>
                <a:lnTo>
                  <a:pt x="1212129" y="0"/>
                </a:lnTo>
                <a:lnTo>
                  <a:pt x="1212129" y="1230588"/>
                </a:lnTo>
                <a:lnTo>
                  <a:pt x="0" y="12305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054372" y="283452"/>
            <a:ext cx="9460232" cy="1176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18"/>
              </a:lnSpc>
            </a:pPr>
            <a:r>
              <a:rPr lang="en-US" sz="5260" b="1" spc="-184">
                <a:solidFill>
                  <a:srgbClr val="FFFAF4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Воспитание — это не полка в шкафу образования.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945969" y="702521"/>
            <a:ext cx="9460232" cy="9110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0"/>
              </a:lnSpc>
            </a:pPr>
            <a:r>
              <a:rPr lang="en-US" sz="6560" b="1" spc="-229">
                <a:solidFill>
                  <a:srgbClr val="1A392E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Воспитание </a:t>
            </a:r>
          </a:p>
          <a:p>
            <a:pPr algn="ctr">
              <a:lnSpc>
                <a:spcPts val="5510"/>
              </a:lnSpc>
            </a:pPr>
            <a:endParaRPr lang="en-US" sz="6560" b="1" spc="-229">
              <a:solidFill>
                <a:srgbClr val="1A392E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  <a:p>
            <a:pPr algn="ctr">
              <a:lnSpc>
                <a:spcPts val="5510"/>
              </a:lnSpc>
            </a:pPr>
            <a:endParaRPr lang="en-US" sz="6560" b="1" spc="-229">
              <a:solidFill>
                <a:srgbClr val="1A392E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  <a:p>
            <a:pPr algn="ctr">
              <a:lnSpc>
                <a:spcPts val="5510"/>
              </a:lnSpc>
            </a:pPr>
            <a:r>
              <a:rPr lang="en-US" sz="6560" b="1" spc="-229">
                <a:solidFill>
                  <a:srgbClr val="1A392E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Функциональная грамотность</a:t>
            </a:r>
          </a:p>
          <a:p>
            <a:pPr algn="ctr">
              <a:lnSpc>
                <a:spcPts val="5510"/>
              </a:lnSpc>
            </a:pPr>
            <a:endParaRPr lang="en-US" sz="6560" b="1" spc="-229">
              <a:solidFill>
                <a:srgbClr val="1A392E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  <a:p>
            <a:pPr algn="ctr">
              <a:lnSpc>
                <a:spcPts val="5510"/>
              </a:lnSpc>
            </a:pPr>
            <a:r>
              <a:rPr lang="en-US" sz="6560" b="1" spc="-229">
                <a:solidFill>
                  <a:srgbClr val="1A392E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</a:t>
            </a:r>
          </a:p>
          <a:p>
            <a:pPr algn="ctr">
              <a:lnSpc>
                <a:spcPts val="5510"/>
              </a:lnSpc>
            </a:pPr>
            <a:r>
              <a:rPr lang="en-US" sz="6560" b="1" spc="-229">
                <a:solidFill>
                  <a:srgbClr val="1A392E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Универсальные компетенции</a:t>
            </a:r>
          </a:p>
          <a:p>
            <a:pPr algn="ctr">
              <a:lnSpc>
                <a:spcPts val="5510"/>
              </a:lnSpc>
            </a:pPr>
            <a:endParaRPr lang="en-US" sz="6560" b="1" spc="-229">
              <a:solidFill>
                <a:srgbClr val="1A392E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  <a:p>
            <a:pPr algn="ctr">
              <a:lnSpc>
                <a:spcPts val="5510"/>
              </a:lnSpc>
            </a:pPr>
            <a:r>
              <a:rPr lang="en-US" sz="6560" b="1" spc="-229">
                <a:solidFill>
                  <a:srgbClr val="1A392E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</a:t>
            </a:r>
          </a:p>
          <a:p>
            <a:pPr algn="ctr">
              <a:lnSpc>
                <a:spcPts val="5510"/>
              </a:lnSpc>
            </a:pPr>
            <a:r>
              <a:rPr lang="en-US" sz="6560" b="1" spc="-229">
                <a:solidFill>
                  <a:srgbClr val="1A392E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Поступок</a:t>
            </a:r>
          </a:p>
          <a:p>
            <a:pPr algn="ctr">
              <a:lnSpc>
                <a:spcPts val="5510"/>
              </a:lnSpc>
            </a:pPr>
            <a:endParaRPr lang="en-US" sz="6560" b="1" spc="-229">
              <a:solidFill>
                <a:srgbClr val="1A392E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  <p:sp>
        <p:nvSpPr>
          <p:cNvPr id="11" name="Freeform 11"/>
          <p:cNvSpPr/>
          <p:nvPr/>
        </p:nvSpPr>
        <p:spPr>
          <a:xfrm rot="5400000">
            <a:off x="3178082" y="4341920"/>
            <a:ext cx="1212129" cy="1230588"/>
          </a:xfrm>
          <a:custGeom>
            <a:avLst/>
            <a:gdLst/>
            <a:ahLst/>
            <a:cxnLst/>
            <a:rect l="l" t="t" r="r" b="b"/>
            <a:pathLst>
              <a:path w="1212129" h="1230588">
                <a:moveTo>
                  <a:pt x="0" y="0"/>
                </a:moveTo>
                <a:lnTo>
                  <a:pt x="1212129" y="0"/>
                </a:lnTo>
                <a:lnTo>
                  <a:pt x="1212129" y="1230588"/>
                </a:lnTo>
                <a:lnTo>
                  <a:pt x="0" y="12305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5400000">
            <a:off x="3178082" y="7136028"/>
            <a:ext cx="1212129" cy="1230588"/>
          </a:xfrm>
          <a:custGeom>
            <a:avLst/>
            <a:gdLst/>
            <a:ahLst/>
            <a:cxnLst/>
            <a:rect l="l" t="t" r="r" b="b"/>
            <a:pathLst>
              <a:path w="1212129" h="1230588">
                <a:moveTo>
                  <a:pt x="0" y="0"/>
                </a:moveTo>
                <a:lnTo>
                  <a:pt x="1212129" y="0"/>
                </a:lnTo>
                <a:lnTo>
                  <a:pt x="1212129" y="1230588"/>
                </a:lnTo>
                <a:lnTo>
                  <a:pt x="0" y="12305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000" b="-33000"/>
            </a:stretch>
          </a:blipFill>
        </p:spPr>
      </p:sp>
      <p:sp>
        <p:nvSpPr>
          <p:cNvPr id="3" name="TextBox 3"/>
          <p:cNvSpPr txBox="1"/>
          <p:nvPr/>
        </p:nvSpPr>
        <p:spPr>
          <a:xfrm rot="-5400000">
            <a:off x="-6619219" y="1844459"/>
            <a:ext cx="15713951" cy="767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18"/>
              </a:lnSpc>
            </a:pPr>
            <a:r>
              <a:rPr lang="en-US" sz="6569" b="1" spc="-229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НАШ ПУТЬ СЕГОДНЯ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4472950" y="2892789"/>
            <a:ext cx="3152221" cy="3222058"/>
            <a:chOff x="0" y="0"/>
            <a:chExt cx="958935" cy="9801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58935" cy="980180"/>
            </a:xfrm>
            <a:custGeom>
              <a:avLst/>
              <a:gdLst/>
              <a:ahLst/>
              <a:cxnLst/>
              <a:rect l="l" t="t" r="r" b="b"/>
              <a:pathLst>
                <a:path w="958935" h="980180">
                  <a:moveTo>
                    <a:pt x="0" y="0"/>
                  </a:moveTo>
                  <a:lnTo>
                    <a:pt x="958935" y="0"/>
                  </a:lnTo>
                  <a:lnTo>
                    <a:pt x="958935" y="980180"/>
                  </a:lnTo>
                  <a:lnTo>
                    <a:pt x="0" y="980180"/>
                  </a:lnTo>
                  <a:close/>
                </a:path>
              </a:pathLst>
            </a:custGeom>
            <a:ln w="38100" cap="sq">
              <a:solidFill>
                <a:srgbClr val="61423B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958935" cy="1018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131455" y="3448108"/>
            <a:ext cx="3076920" cy="3299755"/>
            <a:chOff x="0" y="0"/>
            <a:chExt cx="936028" cy="100381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36028" cy="1003816"/>
            </a:xfrm>
            <a:custGeom>
              <a:avLst/>
              <a:gdLst/>
              <a:ahLst/>
              <a:cxnLst/>
              <a:rect l="l" t="t" r="r" b="b"/>
              <a:pathLst>
                <a:path w="936028" h="1003816">
                  <a:moveTo>
                    <a:pt x="0" y="0"/>
                  </a:moveTo>
                  <a:lnTo>
                    <a:pt x="936028" y="0"/>
                  </a:lnTo>
                  <a:lnTo>
                    <a:pt x="936028" y="1003816"/>
                  </a:lnTo>
                  <a:lnTo>
                    <a:pt x="0" y="1003816"/>
                  </a:lnTo>
                  <a:close/>
                </a:path>
              </a:pathLst>
            </a:custGeom>
            <a:solidFill>
              <a:srgbClr val="1C523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936028" cy="1041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472950" y="6304515"/>
            <a:ext cx="3152221" cy="2953785"/>
            <a:chOff x="0" y="0"/>
            <a:chExt cx="958935" cy="89856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58935" cy="898569"/>
            </a:xfrm>
            <a:custGeom>
              <a:avLst/>
              <a:gdLst/>
              <a:ahLst/>
              <a:cxnLst/>
              <a:rect l="l" t="t" r="r" b="b"/>
              <a:pathLst>
                <a:path w="958935" h="898569">
                  <a:moveTo>
                    <a:pt x="0" y="0"/>
                  </a:moveTo>
                  <a:lnTo>
                    <a:pt x="958935" y="0"/>
                  </a:lnTo>
                  <a:lnTo>
                    <a:pt x="958935" y="898569"/>
                  </a:lnTo>
                  <a:lnTo>
                    <a:pt x="0" y="898569"/>
                  </a:lnTo>
                  <a:close/>
                </a:path>
              </a:pathLst>
            </a:custGeom>
            <a:solidFill>
              <a:srgbClr val="1C523F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958935" cy="936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131455" y="6937531"/>
            <a:ext cx="3076920" cy="2969238"/>
            <a:chOff x="0" y="0"/>
            <a:chExt cx="936028" cy="90327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36028" cy="903270"/>
            </a:xfrm>
            <a:custGeom>
              <a:avLst/>
              <a:gdLst/>
              <a:ahLst/>
              <a:cxnLst/>
              <a:rect l="l" t="t" r="r" b="b"/>
              <a:pathLst>
                <a:path w="936028" h="903270">
                  <a:moveTo>
                    <a:pt x="0" y="0"/>
                  </a:moveTo>
                  <a:lnTo>
                    <a:pt x="936028" y="0"/>
                  </a:lnTo>
                  <a:lnTo>
                    <a:pt x="936028" y="903270"/>
                  </a:lnTo>
                  <a:lnTo>
                    <a:pt x="0" y="903270"/>
                  </a:lnTo>
                  <a:close/>
                </a:path>
              </a:pathLst>
            </a:custGeom>
            <a:ln w="38100" cap="sq">
              <a:solidFill>
                <a:srgbClr val="61423B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936028" cy="9413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4744139" y="5397727"/>
            <a:ext cx="2400656" cy="50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4"/>
              </a:lnSpc>
            </a:pPr>
            <a:r>
              <a:rPr lang="en-US" sz="4231" b="1" spc="-148">
                <a:solidFill>
                  <a:srgbClr val="1C523F"/>
                </a:solidFill>
                <a:latin typeface="Inter Bold"/>
                <a:ea typeface="Inter Bold"/>
                <a:cs typeface="Inter Bold"/>
                <a:sym typeface="Inter Bold"/>
              </a:rPr>
              <a:t>04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402644" y="6030743"/>
            <a:ext cx="2400656" cy="50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4"/>
              </a:lnSpc>
            </a:pPr>
            <a:r>
              <a:rPr lang="en-US" sz="4231" b="1" spc="-148">
                <a:solidFill>
                  <a:srgbClr val="FFFAF4"/>
                </a:solidFill>
                <a:latin typeface="Inter Bold"/>
                <a:ea typeface="Inter Bold"/>
                <a:cs typeface="Inter Bold"/>
                <a:sym typeface="Inter Bold"/>
              </a:rPr>
              <a:t>03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744139" y="8038572"/>
            <a:ext cx="2400656" cy="50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4"/>
              </a:lnSpc>
            </a:pPr>
            <a:r>
              <a:rPr lang="en-US" sz="4231" b="1" spc="-148">
                <a:solidFill>
                  <a:srgbClr val="FFFAF4"/>
                </a:solidFill>
                <a:latin typeface="Inter Bold"/>
                <a:ea typeface="Inter Bold"/>
                <a:cs typeface="Inter Bold"/>
                <a:sym typeface="Inter Bold"/>
              </a:rPr>
              <a:t>08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402644" y="8658346"/>
            <a:ext cx="2400656" cy="50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4"/>
              </a:lnSpc>
            </a:pPr>
            <a:r>
              <a:rPr lang="en-US" sz="4231" b="1" spc="-148">
                <a:solidFill>
                  <a:srgbClr val="1C523F"/>
                </a:solidFill>
                <a:latin typeface="Inter Bold"/>
                <a:ea typeface="Inter Bold"/>
                <a:cs typeface="Inter Bold"/>
                <a:sym typeface="Inter Bold"/>
              </a:rPr>
              <a:t>07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7675455" y="2892789"/>
            <a:ext cx="3184647" cy="3222058"/>
            <a:chOff x="0" y="0"/>
            <a:chExt cx="968799" cy="98018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68799" cy="980180"/>
            </a:xfrm>
            <a:custGeom>
              <a:avLst/>
              <a:gdLst/>
              <a:ahLst/>
              <a:cxnLst/>
              <a:rect l="l" t="t" r="r" b="b"/>
              <a:pathLst>
                <a:path w="968799" h="980180">
                  <a:moveTo>
                    <a:pt x="0" y="0"/>
                  </a:moveTo>
                  <a:lnTo>
                    <a:pt x="968799" y="0"/>
                  </a:lnTo>
                  <a:lnTo>
                    <a:pt x="968799" y="980180"/>
                  </a:lnTo>
                  <a:lnTo>
                    <a:pt x="0" y="980180"/>
                  </a:lnTo>
                  <a:close/>
                </a:path>
              </a:pathLst>
            </a:custGeom>
            <a:ln w="38100" cap="sq">
              <a:solidFill>
                <a:srgbClr val="61423B"/>
              </a:solidFill>
              <a:prstDash val="solid"/>
              <a:miter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968799" cy="10182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675455" y="6304515"/>
            <a:ext cx="3184647" cy="2953785"/>
            <a:chOff x="0" y="0"/>
            <a:chExt cx="968799" cy="898569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68799" cy="898569"/>
            </a:xfrm>
            <a:custGeom>
              <a:avLst/>
              <a:gdLst/>
              <a:ahLst/>
              <a:cxnLst/>
              <a:rect l="l" t="t" r="r" b="b"/>
              <a:pathLst>
                <a:path w="968799" h="898569">
                  <a:moveTo>
                    <a:pt x="0" y="0"/>
                  </a:moveTo>
                  <a:lnTo>
                    <a:pt x="968799" y="0"/>
                  </a:lnTo>
                  <a:lnTo>
                    <a:pt x="968799" y="898569"/>
                  </a:lnTo>
                  <a:lnTo>
                    <a:pt x="0" y="898569"/>
                  </a:lnTo>
                  <a:close/>
                </a:path>
              </a:pathLst>
            </a:custGeom>
            <a:solidFill>
              <a:srgbClr val="1C523F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968799" cy="936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7946644" y="5397727"/>
            <a:ext cx="2400656" cy="50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4"/>
              </a:lnSpc>
            </a:pPr>
            <a:r>
              <a:rPr lang="en-US" sz="4231" b="1" spc="-148">
                <a:solidFill>
                  <a:srgbClr val="1C523F"/>
                </a:solidFill>
                <a:latin typeface="Inter Bold"/>
                <a:ea typeface="Inter Bold"/>
                <a:cs typeface="Inter Bold"/>
                <a:sym typeface="Inter Bold"/>
              </a:rPr>
              <a:t>02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946644" y="8184679"/>
            <a:ext cx="1783054" cy="4892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64"/>
              </a:lnSpc>
            </a:pPr>
            <a:r>
              <a:rPr lang="en-US" sz="4243" b="1" spc="-148">
                <a:solidFill>
                  <a:srgbClr val="FFFAF4"/>
                </a:solidFill>
                <a:latin typeface="Inter Bold"/>
                <a:ea typeface="Inter Bold"/>
                <a:cs typeface="Inter Bold"/>
                <a:sym typeface="Inter Bold"/>
              </a:rPr>
              <a:t>06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4157297" y="3518532"/>
            <a:ext cx="3262344" cy="3299755"/>
            <a:chOff x="0" y="0"/>
            <a:chExt cx="992435" cy="1003816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992435" cy="1003816"/>
            </a:xfrm>
            <a:custGeom>
              <a:avLst/>
              <a:gdLst/>
              <a:ahLst/>
              <a:cxnLst/>
              <a:rect l="l" t="t" r="r" b="b"/>
              <a:pathLst>
                <a:path w="992435" h="1003816">
                  <a:moveTo>
                    <a:pt x="0" y="0"/>
                  </a:moveTo>
                  <a:lnTo>
                    <a:pt x="992435" y="0"/>
                  </a:lnTo>
                  <a:lnTo>
                    <a:pt x="992435" y="1003816"/>
                  </a:lnTo>
                  <a:lnTo>
                    <a:pt x="0" y="1003816"/>
                  </a:lnTo>
                  <a:close/>
                </a:path>
              </a:pathLst>
            </a:custGeom>
            <a:solidFill>
              <a:srgbClr val="1C523F"/>
            </a:solidFill>
          </p:spPr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992435" cy="1041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4157297" y="7007955"/>
            <a:ext cx="3262344" cy="2969238"/>
            <a:chOff x="0" y="0"/>
            <a:chExt cx="992435" cy="90327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992435" cy="903270"/>
            </a:xfrm>
            <a:custGeom>
              <a:avLst/>
              <a:gdLst/>
              <a:ahLst/>
              <a:cxnLst/>
              <a:rect l="l" t="t" r="r" b="b"/>
              <a:pathLst>
                <a:path w="992435" h="903270">
                  <a:moveTo>
                    <a:pt x="0" y="0"/>
                  </a:moveTo>
                  <a:lnTo>
                    <a:pt x="992435" y="0"/>
                  </a:lnTo>
                  <a:lnTo>
                    <a:pt x="992435" y="903270"/>
                  </a:lnTo>
                  <a:lnTo>
                    <a:pt x="0" y="903270"/>
                  </a:lnTo>
                  <a:close/>
                </a:path>
              </a:pathLst>
            </a:custGeom>
            <a:ln w="38100" cap="sq">
              <a:solidFill>
                <a:srgbClr val="61423B"/>
              </a:solidFill>
              <a:prstDash val="solid"/>
              <a:miter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992435" cy="9413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5018986" y="6101168"/>
            <a:ext cx="2400656" cy="50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4"/>
              </a:lnSpc>
            </a:pPr>
            <a:r>
              <a:rPr lang="en-US" sz="4231" b="1" spc="-148">
                <a:solidFill>
                  <a:srgbClr val="FFFAF4"/>
                </a:solidFill>
                <a:latin typeface="Inter Bold"/>
                <a:ea typeface="Inter Bold"/>
                <a:cs typeface="Inter Bold"/>
                <a:sym typeface="Inter Bold"/>
              </a:rPr>
              <a:t>01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018986" y="8611605"/>
            <a:ext cx="2400656" cy="50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4"/>
              </a:lnSpc>
            </a:pPr>
            <a:r>
              <a:rPr lang="en-US" sz="4231" b="1" spc="-148">
                <a:solidFill>
                  <a:srgbClr val="1C523F"/>
                </a:solidFill>
                <a:latin typeface="Inter Bold"/>
                <a:ea typeface="Inter Bold"/>
                <a:cs typeface="Inter Bold"/>
                <a:sym typeface="Inter Bold"/>
              </a:rPr>
              <a:t>05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001669" y="711431"/>
            <a:ext cx="15713951" cy="1076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2"/>
              </a:lnSpc>
            </a:pPr>
            <a:r>
              <a:rPr lang="en-US" sz="9169" b="1" spc="-320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8 ШАГОВ</a:t>
            </a:r>
          </a:p>
        </p:txBody>
      </p:sp>
      <p:sp>
        <p:nvSpPr>
          <p:cNvPr id="37" name="AutoShape 37"/>
          <p:cNvSpPr/>
          <p:nvPr/>
        </p:nvSpPr>
        <p:spPr>
          <a:xfrm>
            <a:off x="2100193" y="333309"/>
            <a:ext cx="0" cy="9751679"/>
          </a:xfrm>
          <a:prstGeom prst="line">
            <a:avLst/>
          </a:prstGeom>
          <a:ln w="104775" cap="flat">
            <a:solidFill>
              <a:srgbClr val="1C523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8" name="TextBox 38"/>
          <p:cNvSpPr txBox="1"/>
          <p:nvPr/>
        </p:nvSpPr>
        <p:spPr>
          <a:xfrm>
            <a:off x="2232772" y="4129765"/>
            <a:ext cx="7168143" cy="153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6"/>
              </a:lnSpc>
            </a:pPr>
            <a:r>
              <a:rPr lang="en-US" sz="4270" b="1" spc="-149">
                <a:solidFill>
                  <a:srgbClr val="FFFAF4"/>
                </a:solidFill>
                <a:latin typeface="Inter Bold"/>
                <a:ea typeface="Inter Bold"/>
                <a:cs typeface="Inter Bold"/>
                <a:sym typeface="Inter Bold"/>
              </a:rPr>
              <a:t>КИНО-</a:t>
            </a:r>
          </a:p>
          <a:p>
            <a:pPr algn="ctr">
              <a:lnSpc>
                <a:spcPts val="3586"/>
              </a:lnSpc>
            </a:pPr>
            <a:r>
              <a:rPr lang="en-US" sz="4270" b="1" spc="-149">
                <a:solidFill>
                  <a:srgbClr val="FFFAF4"/>
                </a:solidFill>
                <a:latin typeface="Inter Bold"/>
                <a:ea typeface="Inter Bold"/>
                <a:cs typeface="Inter Bold"/>
                <a:sym typeface="Inter Bold"/>
              </a:rPr>
              <a:t>ЛЕКТОРИЙ</a:t>
            </a:r>
          </a:p>
          <a:p>
            <a:pPr algn="ctr">
              <a:lnSpc>
                <a:spcPts val="4510"/>
              </a:lnSpc>
            </a:pPr>
            <a:endParaRPr lang="en-US" sz="4270" b="1" spc="-149">
              <a:solidFill>
                <a:srgbClr val="FFFAF4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7602207" y="3588769"/>
            <a:ext cx="3331143" cy="198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6"/>
              </a:lnSpc>
            </a:pPr>
            <a:r>
              <a:rPr lang="en-US" sz="4270" b="1" spc="-149">
                <a:solidFill>
                  <a:srgbClr val="1C523F"/>
                </a:solidFill>
                <a:latin typeface="Inter Bold"/>
                <a:ea typeface="Inter Bold"/>
                <a:cs typeface="Inter Bold"/>
                <a:sym typeface="Inter Bold"/>
              </a:rPr>
              <a:t>ДЕБАТЫ «АКВАРИ-УМ»</a:t>
            </a:r>
          </a:p>
          <a:p>
            <a:pPr algn="ctr">
              <a:lnSpc>
                <a:spcPts val="4510"/>
              </a:lnSpc>
            </a:pPr>
            <a:endParaRPr lang="en-US" sz="4270" b="1" spc="-149">
              <a:solidFill>
                <a:srgbClr val="1C523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1131455" y="4133971"/>
            <a:ext cx="2998800" cy="15348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6"/>
              </a:lnSpc>
            </a:pPr>
            <a:r>
              <a:rPr lang="en-US" sz="4270" b="1" spc="-149">
                <a:solidFill>
                  <a:srgbClr val="FFFAF4"/>
                </a:solidFill>
                <a:latin typeface="Inter Bold"/>
                <a:ea typeface="Inter Bold"/>
                <a:cs typeface="Inter Bold"/>
                <a:sym typeface="Inter Bold"/>
              </a:rPr>
              <a:t>СТОРИТЕЛЛИНГ</a:t>
            </a:r>
          </a:p>
          <a:p>
            <a:pPr algn="ctr">
              <a:lnSpc>
                <a:spcPts val="4510"/>
              </a:lnSpc>
            </a:pPr>
            <a:endParaRPr lang="en-US" sz="4270" b="1" spc="-149">
              <a:solidFill>
                <a:srgbClr val="FFFAF4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12602972" y="6556825"/>
            <a:ext cx="7168143" cy="198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6"/>
              </a:lnSpc>
            </a:pPr>
            <a:r>
              <a:rPr lang="en-US" sz="4270" b="1" spc="-149">
                <a:solidFill>
                  <a:srgbClr val="FFFAF4"/>
                </a:solidFill>
                <a:latin typeface="Inter Bold"/>
                <a:ea typeface="Inter Bold"/>
                <a:cs typeface="Inter Bold"/>
                <a:sym typeface="Inter Bold"/>
              </a:rPr>
              <a:t>РЕФЛЕК-</a:t>
            </a:r>
          </a:p>
          <a:p>
            <a:pPr algn="ctr">
              <a:lnSpc>
                <a:spcPts val="3586"/>
              </a:lnSpc>
            </a:pPr>
            <a:r>
              <a:rPr lang="en-US" sz="4270" b="1" spc="-149">
                <a:solidFill>
                  <a:srgbClr val="FFFAF4"/>
                </a:solidFill>
                <a:latin typeface="Inter Bold"/>
                <a:ea typeface="Inter Bold"/>
                <a:cs typeface="Inter Bold"/>
                <a:sym typeface="Inter Bold"/>
              </a:rPr>
              <a:t>СИВНЫЙ </a:t>
            </a:r>
          </a:p>
          <a:p>
            <a:pPr algn="ctr">
              <a:lnSpc>
                <a:spcPts val="3586"/>
              </a:lnSpc>
            </a:pPr>
            <a:r>
              <a:rPr lang="en-US" sz="4270" b="1" spc="-149">
                <a:solidFill>
                  <a:srgbClr val="FFFAF4"/>
                </a:solidFill>
                <a:latin typeface="Inter Bold"/>
                <a:ea typeface="Inter Bold"/>
                <a:cs typeface="Inter Bold"/>
                <a:sym typeface="Inter Bold"/>
              </a:rPr>
              <a:t>ДНЕВНИК</a:t>
            </a:r>
          </a:p>
          <a:p>
            <a:pPr algn="ctr">
              <a:lnSpc>
                <a:spcPts val="4510"/>
              </a:lnSpc>
            </a:pPr>
            <a:endParaRPr lang="en-US" sz="4270" b="1" spc="-149">
              <a:solidFill>
                <a:srgbClr val="FFFAF4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14360570" y="3588769"/>
            <a:ext cx="3331143" cy="198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6"/>
              </a:lnSpc>
            </a:pPr>
            <a:r>
              <a:rPr lang="en-US" sz="4270" b="1" spc="-149">
                <a:solidFill>
                  <a:srgbClr val="1C523F"/>
                </a:solidFill>
                <a:latin typeface="Inter Bold"/>
                <a:ea typeface="Inter Bold"/>
                <a:cs typeface="Inter Bold"/>
                <a:sym typeface="Inter Bold"/>
              </a:rPr>
              <a:t>КВЕСТ-ЛАБОРА-ТОРИЯ</a:t>
            </a:r>
          </a:p>
          <a:p>
            <a:pPr algn="ctr">
              <a:lnSpc>
                <a:spcPts val="4510"/>
              </a:lnSpc>
            </a:pPr>
            <a:endParaRPr lang="en-US" sz="4270" b="1" spc="-149">
              <a:solidFill>
                <a:srgbClr val="1C523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11004343" y="7117230"/>
            <a:ext cx="3331143" cy="198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6"/>
              </a:lnSpc>
            </a:pPr>
            <a:r>
              <a:rPr lang="en-US" sz="4270" b="1" spc="-149">
                <a:solidFill>
                  <a:srgbClr val="1C523F"/>
                </a:solidFill>
                <a:latin typeface="Inter Bold"/>
                <a:ea typeface="Inter Bold"/>
                <a:cs typeface="Inter Bold"/>
                <a:sym typeface="Inter Bold"/>
              </a:rPr>
              <a:t>НЕТВОР-КИНГ-СЕССИЯ</a:t>
            </a:r>
          </a:p>
          <a:p>
            <a:pPr algn="ctr">
              <a:lnSpc>
                <a:spcPts val="4510"/>
              </a:lnSpc>
            </a:pPr>
            <a:endParaRPr lang="en-US" sz="4270" b="1" spc="-149">
              <a:solidFill>
                <a:srgbClr val="1C523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4134320" y="7498748"/>
            <a:ext cx="3331143" cy="1087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6"/>
              </a:lnSpc>
            </a:pPr>
            <a:r>
              <a:rPr lang="en-US" sz="4270" b="1" spc="-149">
                <a:solidFill>
                  <a:srgbClr val="1C523F"/>
                </a:solidFill>
                <a:latin typeface="Inter Bold"/>
                <a:ea typeface="Inter Bold"/>
                <a:cs typeface="Inter Bold"/>
                <a:sym typeface="Inter Bold"/>
              </a:rPr>
              <a:t>ПЕЧА-КУЧА</a:t>
            </a:r>
          </a:p>
          <a:p>
            <a:pPr algn="ctr">
              <a:lnSpc>
                <a:spcPts val="4510"/>
              </a:lnSpc>
            </a:pPr>
            <a:endParaRPr lang="en-US" sz="4270" b="1" spc="-149">
              <a:solidFill>
                <a:srgbClr val="1C523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7757893" y="6676425"/>
            <a:ext cx="2998800" cy="198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86"/>
              </a:lnSpc>
            </a:pPr>
            <a:r>
              <a:rPr lang="en-US" sz="4270" b="1" spc="-149">
                <a:solidFill>
                  <a:srgbClr val="FFFAF4"/>
                </a:solidFill>
                <a:latin typeface="Inter Bold"/>
                <a:ea typeface="Inter Bold"/>
                <a:cs typeface="Inter Bold"/>
                <a:sym typeface="Inter Bold"/>
              </a:rPr>
              <a:t>ЭТИЧЕС-КАЯ ДИЛЕММА</a:t>
            </a:r>
          </a:p>
          <a:p>
            <a:pPr algn="ctr">
              <a:lnSpc>
                <a:spcPts val="4510"/>
              </a:lnSpc>
            </a:pPr>
            <a:endParaRPr lang="en-US" sz="4270" b="1" spc="-149">
              <a:solidFill>
                <a:srgbClr val="FFFAF4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000" b="-3300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862268" y="1570336"/>
            <a:ext cx="12530617" cy="7048472"/>
          </a:xfrm>
          <a:custGeom>
            <a:avLst/>
            <a:gdLst/>
            <a:ahLst/>
            <a:cxnLst/>
            <a:rect l="l" t="t" r="r" b="b"/>
            <a:pathLst>
              <a:path w="12530617" h="7048472">
                <a:moveTo>
                  <a:pt x="0" y="0"/>
                </a:moveTo>
                <a:lnTo>
                  <a:pt x="12530616" y="0"/>
                </a:lnTo>
                <a:lnTo>
                  <a:pt x="12530616" y="7048472"/>
                </a:lnTo>
                <a:lnTo>
                  <a:pt x="0" y="70484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28478" y="314325"/>
            <a:ext cx="15713951" cy="1076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702"/>
              </a:lnSpc>
            </a:pPr>
            <a:r>
              <a:rPr lang="en-US" sz="9169" b="1" spc="-320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СТОП-КАДР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3470" y="2741085"/>
            <a:ext cx="5504527" cy="582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58"/>
              </a:lnSpc>
            </a:pPr>
            <a:r>
              <a:rPr lang="en-US" sz="5070" b="1" spc="-177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СМОТРИМ. ОСТАНАВЛИВАЕМ.</a:t>
            </a:r>
          </a:p>
          <a:p>
            <a:pPr algn="l">
              <a:lnSpc>
                <a:spcPts val="4258"/>
              </a:lnSpc>
            </a:pPr>
            <a:r>
              <a:rPr lang="en-US" sz="5070" b="1" spc="-177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СПРАШИВАЕМ: «А КАК БЫ ПОСТУПИЛ ТЫ?»</a:t>
            </a:r>
          </a:p>
          <a:p>
            <a:pPr algn="l">
              <a:lnSpc>
                <a:spcPts val="4258"/>
              </a:lnSpc>
            </a:pPr>
            <a:r>
              <a:rPr lang="en-US" sz="5070" b="1" spc="-177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</a:t>
            </a:r>
          </a:p>
          <a:p>
            <a:pPr algn="l">
              <a:lnSpc>
                <a:spcPts val="4258"/>
              </a:lnSpc>
            </a:pPr>
            <a:endParaRPr lang="en-US" sz="5070" b="1" spc="-177">
              <a:solidFill>
                <a:srgbClr val="1C523F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  <a:p>
            <a:pPr algn="l">
              <a:lnSpc>
                <a:spcPts val="3586"/>
              </a:lnSpc>
            </a:pPr>
            <a:endParaRPr lang="en-US" sz="5070" b="1" spc="-177">
              <a:solidFill>
                <a:srgbClr val="1C523F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52926" y="9267167"/>
            <a:ext cx="16382148" cy="500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86"/>
              </a:lnSpc>
            </a:pPr>
            <a:r>
              <a:rPr lang="en-US" sz="4270" b="1" spc="-149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АНАЛИЗИРУЕМ. ПРОГНОЗИРУЕМ. ПРИМЕРЯЕМ РОЛИ.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000" b="-33000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079701" y="2781025"/>
            <a:ext cx="12647276" cy="5288142"/>
          </a:xfrm>
          <a:custGeom>
            <a:avLst/>
            <a:gdLst/>
            <a:ahLst/>
            <a:cxnLst/>
            <a:rect l="l" t="t" r="r" b="b"/>
            <a:pathLst>
              <a:path w="12647276" h="5288142">
                <a:moveTo>
                  <a:pt x="0" y="0"/>
                </a:moveTo>
                <a:lnTo>
                  <a:pt x="12647276" y="0"/>
                </a:lnTo>
                <a:lnTo>
                  <a:pt x="12647276" y="5288142"/>
                </a:lnTo>
                <a:lnTo>
                  <a:pt x="0" y="52881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95617" y="142951"/>
            <a:ext cx="16924748" cy="10001098"/>
            <a:chOff x="0" y="0"/>
            <a:chExt cx="6065448" cy="358416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065448" cy="3584168"/>
            </a:xfrm>
            <a:custGeom>
              <a:avLst/>
              <a:gdLst/>
              <a:ahLst/>
              <a:cxnLst/>
              <a:rect l="l" t="t" r="r" b="b"/>
              <a:pathLst>
                <a:path w="6065448" h="3584168">
                  <a:moveTo>
                    <a:pt x="5947" y="0"/>
                  </a:moveTo>
                  <a:lnTo>
                    <a:pt x="6059501" y="0"/>
                  </a:lnTo>
                  <a:cubicBezTo>
                    <a:pt x="6062785" y="0"/>
                    <a:pt x="6065448" y="2662"/>
                    <a:pt x="6065448" y="5947"/>
                  </a:cubicBezTo>
                  <a:lnTo>
                    <a:pt x="6065448" y="3578221"/>
                  </a:lnTo>
                  <a:cubicBezTo>
                    <a:pt x="6065448" y="3581505"/>
                    <a:pt x="6062785" y="3584168"/>
                    <a:pt x="6059501" y="3584168"/>
                  </a:cubicBezTo>
                  <a:lnTo>
                    <a:pt x="5947" y="3584168"/>
                  </a:lnTo>
                  <a:cubicBezTo>
                    <a:pt x="2662" y="3584168"/>
                    <a:pt x="0" y="3581505"/>
                    <a:pt x="0" y="3578221"/>
                  </a:cubicBezTo>
                  <a:lnTo>
                    <a:pt x="0" y="5947"/>
                  </a:lnTo>
                  <a:cubicBezTo>
                    <a:pt x="0" y="2662"/>
                    <a:pt x="2662" y="0"/>
                    <a:pt x="5947" y="0"/>
                  </a:cubicBezTo>
                  <a:close/>
                </a:path>
              </a:pathLst>
            </a:custGeom>
            <a:ln w="180975" cap="sq">
              <a:solidFill>
                <a:srgbClr val="1C523F"/>
              </a:solidFill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6065448" cy="36127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142691" y="531953"/>
            <a:ext cx="16002619" cy="3116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74"/>
              </a:lnSpc>
            </a:pPr>
            <a:r>
              <a:rPr lang="en-US" sz="4970" b="1" spc="-173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Момент для стоп-кадра: Ночной сбор по тревоге. Волонтёры уже устали, погода плохая, кто-то из них только вернулся с другой смены. Координатор говорит: «Нужны ещё люди». Пауза. </a:t>
            </a:r>
          </a:p>
          <a:p>
            <a:pPr algn="ctr">
              <a:lnSpc>
                <a:spcPts val="4258"/>
              </a:lnSpc>
            </a:pPr>
            <a:endParaRPr lang="en-US" sz="4970" b="1" spc="-173">
              <a:solidFill>
                <a:srgbClr val="1C523F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  <a:p>
            <a:pPr algn="ctr">
              <a:lnSpc>
                <a:spcPts val="3586"/>
              </a:lnSpc>
            </a:pPr>
            <a:endParaRPr lang="en-US" sz="4970" b="1" spc="-173">
              <a:solidFill>
                <a:srgbClr val="1C523F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56681" y="8105193"/>
            <a:ext cx="16002619" cy="2051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34"/>
              </a:lnSpc>
            </a:pPr>
            <a:r>
              <a:rPr lang="en-US" sz="3970" b="1" spc="-138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Вопрос классу:</a:t>
            </a:r>
            <a:r>
              <a:rPr lang="en-US" sz="3970" spc="-138">
                <a:solidFill>
                  <a:srgbClr val="1C523F"/>
                </a:solidFill>
                <a:latin typeface="Tex Gyre Schola"/>
                <a:ea typeface="Tex Gyre Schola"/>
                <a:cs typeface="Tex Gyre Schola"/>
                <a:sym typeface="Tex Gyre Schola"/>
              </a:rPr>
              <a:t> «Волонтёр — это человек, у которого есть свободное время, или человек, который берёт на себя ответственность, даже когда времени нет? Где проходит граница между помощью и выгоранием?»</a:t>
            </a:r>
          </a:p>
          <a:p>
            <a:pPr algn="ctr">
              <a:lnSpc>
                <a:spcPts val="2746"/>
              </a:lnSpc>
            </a:pPr>
            <a:endParaRPr lang="en-US" sz="3970" spc="-138">
              <a:solidFill>
                <a:srgbClr val="1C523F"/>
              </a:solidFill>
              <a:latin typeface="Tex Gyre Schola"/>
              <a:ea typeface="Tex Gyre Schola"/>
              <a:cs typeface="Tex Gyre Schola"/>
              <a:sym typeface="Tex Gyre Schol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000" b="-3300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1626" y="285902"/>
            <a:ext cx="16924748" cy="10001098"/>
            <a:chOff x="0" y="0"/>
            <a:chExt cx="6065448" cy="358416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065448" cy="3584168"/>
            </a:xfrm>
            <a:custGeom>
              <a:avLst/>
              <a:gdLst/>
              <a:ahLst/>
              <a:cxnLst/>
              <a:rect l="l" t="t" r="r" b="b"/>
              <a:pathLst>
                <a:path w="6065448" h="3584168">
                  <a:moveTo>
                    <a:pt x="5947" y="0"/>
                  </a:moveTo>
                  <a:lnTo>
                    <a:pt x="6059501" y="0"/>
                  </a:lnTo>
                  <a:cubicBezTo>
                    <a:pt x="6062785" y="0"/>
                    <a:pt x="6065448" y="2662"/>
                    <a:pt x="6065448" y="5947"/>
                  </a:cubicBezTo>
                  <a:lnTo>
                    <a:pt x="6065448" y="3578221"/>
                  </a:lnTo>
                  <a:cubicBezTo>
                    <a:pt x="6065448" y="3581505"/>
                    <a:pt x="6062785" y="3584168"/>
                    <a:pt x="6059501" y="3584168"/>
                  </a:cubicBezTo>
                  <a:lnTo>
                    <a:pt x="5947" y="3584168"/>
                  </a:lnTo>
                  <a:cubicBezTo>
                    <a:pt x="2662" y="3584168"/>
                    <a:pt x="0" y="3581505"/>
                    <a:pt x="0" y="3578221"/>
                  </a:cubicBezTo>
                  <a:lnTo>
                    <a:pt x="0" y="5947"/>
                  </a:lnTo>
                  <a:cubicBezTo>
                    <a:pt x="0" y="2662"/>
                    <a:pt x="2662" y="0"/>
                    <a:pt x="5947" y="0"/>
                  </a:cubicBezTo>
                  <a:close/>
                </a:path>
              </a:pathLst>
            </a:custGeom>
            <a:ln w="180975" cap="sq">
              <a:solidFill>
                <a:srgbClr val="1C523F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6065448" cy="36127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4898919" y="1857100"/>
            <a:ext cx="8490163" cy="6572801"/>
          </a:xfrm>
          <a:custGeom>
            <a:avLst/>
            <a:gdLst/>
            <a:ahLst/>
            <a:cxnLst/>
            <a:rect l="l" t="t" r="r" b="b"/>
            <a:pathLst>
              <a:path w="8490163" h="6572801">
                <a:moveTo>
                  <a:pt x="0" y="0"/>
                </a:moveTo>
                <a:lnTo>
                  <a:pt x="8490162" y="0"/>
                </a:lnTo>
                <a:lnTo>
                  <a:pt x="8490162" y="6572800"/>
                </a:lnTo>
                <a:lnTo>
                  <a:pt x="0" y="6572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28700" y="632702"/>
            <a:ext cx="16002619" cy="1577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8"/>
              </a:lnSpc>
            </a:pPr>
            <a:r>
              <a:rPr lang="en-US" sz="2570" b="1" spc="-89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«Чернобыль. Живая земля»</a:t>
            </a:r>
          </a:p>
          <a:p>
            <a:pPr algn="ctr">
              <a:lnSpc>
                <a:spcPts val="2158"/>
              </a:lnSpc>
            </a:pPr>
            <a:r>
              <a:rPr lang="en-US" sz="2570" b="1" spc="-89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Премьера состоялась в 2026 году к 40-летию катастрофы . Фильм построен на судьбах ликвидаторов, учёных и жителей пострадавших районов. Использованы архивные данные Гомельщины и Могилёвщины .</a:t>
            </a:r>
          </a:p>
          <a:p>
            <a:pPr algn="ctr">
              <a:lnSpc>
                <a:spcPts val="2158"/>
              </a:lnSpc>
            </a:pPr>
            <a:endParaRPr lang="en-US" sz="2570" b="1" spc="-89">
              <a:solidFill>
                <a:srgbClr val="1C523F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  <a:p>
            <a:pPr algn="ctr">
              <a:lnSpc>
                <a:spcPts val="1570"/>
              </a:lnSpc>
            </a:pPr>
            <a:endParaRPr lang="en-US" sz="2570" b="1" spc="-89">
              <a:solidFill>
                <a:srgbClr val="1C523F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256681" y="8590710"/>
            <a:ext cx="16002619" cy="14494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30"/>
              </a:lnSpc>
            </a:pPr>
            <a:r>
              <a:rPr lang="en-US" sz="3370" b="1" spc="-117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Момент для стоп-кадра: Кадры эвакуации. Люди покидают дома, не зная, вернутся ли когда-нибудь. Или фрагмент с ликвидатором, который вспоминает, как работал на крыше реактора, зная дозу, которую получает.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7552" y="142706"/>
            <a:ext cx="12352354" cy="6948199"/>
          </a:xfrm>
          <a:custGeom>
            <a:avLst/>
            <a:gdLst/>
            <a:ahLst/>
            <a:cxnLst/>
            <a:rect l="l" t="t" r="r" b="b"/>
            <a:pathLst>
              <a:path w="12352354" h="6948199">
                <a:moveTo>
                  <a:pt x="0" y="0"/>
                </a:moveTo>
                <a:lnTo>
                  <a:pt x="12352354" y="0"/>
                </a:lnTo>
                <a:lnTo>
                  <a:pt x="12352354" y="6948199"/>
                </a:lnTo>
                <a:lnTo>
                  <a:pt x="0" y="694819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582958" y="142706"/>
            <a:ext cx="4019835" cy="6053399"/>
          </a:xfrm>
          <a:custGeom>
            <a:avLst/>
            <a:gdLst/>
            <a:ahLst/>
            <a:cxnLst/>
            <a:rect l="l" t="t" r="r" b="b"/>
            <a:pathLst>
              <a:path w="4019835" h="6053399">
                <a:moveTo>
                  <a:pt x="0" y="0"/>
                </a:moveTo>
                <a:lnTo>
                  <a:pt x="4019835" y="0"/>
                </a:lnTo>
                <a:lnTo>
                  <a:pt x="4019835" y="6053399"/>
                </a:lnTo>
                <a:lnTo>
                  <a:pt x="0" y="60533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571910" y="5826619"/>
            <a:ext cx="8800443" cy="4460381"/>
          </a:xfrm>
          <a:custGeom>
            <a:avLst/>
            <a:gdLst/>
            <a:ahLst/>
            <a:cxnLst/>
            <a:rect l="l" t="t" r="r" b="b"/>
            <a:pathLst>
              <a:path w="8800443" h="4460381">
                <a:moveTo>
                  <a:pt x="0" y="0"/>
                </a:moveTo>
                <a:lnTo>
                  <a:pt x="8800443" y="0"/>
                </a:lnTo>
                <a:lnTo>
                  <a:pt x="8800443" y="4460381"/>
                </a:lnTo>
                <a:lnTo>
                  <a:pt x="0" y="446038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217552" y="7024230"/>
            <a:ext cx="10152345" cy="3073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spc="-153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spc="-153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Вопрос классу: «Ликвидаторы знали, что рискуют здоровьем. Они пошли добровольно или по приказу. Меняет ли это оценку их поступка?»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27903" y="3013436"/>
            <a:ext cx="9217063" cy="6244864"/>
            <a:chOff x="0" y="0"/>
            <a:chExt cx="2803916" cy="18997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03916" cy="1899745"/>
            </a:xfrm>
            <a:custGeom>
              <a:avLst/>
              <a:gdLst/>
              <a:ahLst/>
              <a:cxnLst/>
              <a:rect l="l" t="t" r="r" b="b"/>
              <a:pathLst>
                <a:path w="2803916" h="1899745">
                  <a:moveTo>
                    <a:pt x="0" y="0"/>
                  </a:moveTo>
                  <a:lnTo>
                    <a:pt x="2803916" y="0"/>
                  </a:lnTo>
                  <a:lnTo>
                    <a:pt x="2803916" y="1899745"/>
                  </a:lnTo>
                  <a:lnTo>
                    <a:pt x="0" y="1899745"/>
                  </a:lnTo>
                  <a:close/>
                </a:path>
              </a:pathLst>
            </a:custGeom>
            <a:ln w="38100" cap="sq">
              <a:solidFill>
                <a:srgbClr val="1C523F"/>
              </a:solidFill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803916" cy="19378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852014" y="6287016"/>
            <a:ext cx="8435986" cy="2971284"/>
            <a:chOff x="0" y="0"/>
            <a:chExt cx="2566305" cy="90389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66305" cy="903892"/>
            </a:xfrm>
            <a:custGeom>
              <a:avLst/>
              <a:gdLst/>
              <a:ahLst/>
              <a:cxnLst/>
              <a:rect l="l" t="t" r="r" b="b"/>
              <a:pathLst>
                <a:path w="2566305" h="903892">
                  <a:moveTo>
                    <a:pt x="0" y="0"/>
                  </a:moveTo>
                  <a:lnTo>
                    <a:pt x="2566305" y="0"/>
                  </a:lnTo>
                  <a:lnTo>
                    <a:pt x="2566305" y="903892"/>
                  </a:lnTo>
                  <a:lnTo>
                    <a:pt x="0" y="903892"/>
                  </a:lnTo>
                  <a:close/>
                </a:path>
              </a:pathLst>
            </a:custGeom>
            <a:solidFill>
              <a:srgbClr val="1C523F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2566305" cy="9419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568579" y="6287016"/>
            <a:ext cx="690721" cy="690721"/>
            <a:chOff x="0" y="0"/>
            <a:chExt cx="579519" cy="57951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79519" cy="579519"/>
            </a:xfrm>
            <a:custGeom>
              <a:avLst/>
              <a:gdLst/>
              <a:ahLst/>
              <a:cxnLst/>
              <a:rect l="l" t="t" r="r" b="b"/>
              <a:pathLst>
                <a:path w="579519" h="579519">
                  <a:moveTo>
                    <a:pt x="0" y="0"/>
                  </a:moveTo>
                  <a:lnTo>
                    <a:pt x="579519" y="0"/>
                  </a:lnTo>
                  <a:lnTo>
                    <a:pt x="579519" y="579519"/>
                  </a:lnTo>
                  <a:lnTo>
                    <a:pt x="0" y="579519"/>
                  </a:lnTo>
                  <a:close/>
                </a:path>
              </a:pathLst>
            </a:custGeom>
            <a:solidFill>
              <a:srgbClr val="FFFAF4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579519" cy="6176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9852014" y="-91786"/>
            <a:ext cx="8280591" cy="6210443"/>
          </a:xfrm>
          <a:custGeom>
            <a:avLst/>
            <a:gdLst/>
            <a:ahLst/>
            <a:cxnLst/>
            <a:rect l="l" t="t" r="r" b="b"/>
            <a:pathLst>
              <a:path w="8280591" h="6210443">
                <a:moveTo>
                  <a:pt x="0" y="0"/>
                </a:moveTo>
                <a:lnTo>
                  <a:pt x="8280591" y="0"/>
                </a:lnTo>
                <a:lnTo>
                  <a:pt x="8280591" y="6210443"/>
                </a:lnTo>
                <a:lnTo>
                  <a:pt x="0" y="62104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066225">
            <a:off x="1700429" y="3598824"/>
            <a:ext cx="1614365" cy="936332"/>
          </a:xfrm>
          <a:custGeom>
            <a:avLst/>
            <a:gdLst/>
            <a:ahLst/>
            <a:cxnLst/>
            <a:rect l="l" t="t" r="r" b="b"/>
            <a:pathLst>
              <a:path w="1614365" h="936332">
                <a:moveTo>
                  <a:pt x="0" y="0"/>
                </a:moveTo>
                <a:lnTo>
                  <a:pt x="1614365" y="0"/>
                </a:lnTo>
                <a:lnTo>
                  <a:pt x="1614365" y="936332"/>
                </a:lnTo>
                <a:lnTo>
                  <a:pt x="0" y="9363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0316329">
            <a:off x="6526737" y="3452085"/>
            <a:ext cx="1482700" cy="1453046"/>
          </a:xfrm>
          <a:custGeom>
            <a:avLst/>
            <a:gdLst/>
            <a:ahLst/>
            <a:cxnLst/>
            <a:rect l="l" t="t" r="r" b="b"/>
            <a:pathLst>
              <a:path w="1482700" h="1453046">
                <a:moveTo>
                  <a:pt x="0" y="0"/>
                </a:moveTo>
                <a:lnTo>
                  <a:pt x="1482701" y="0"/>
                </a:lnTo>
                <a:lnTo>
                  <a:pt x="1482701" y="1453046"/>
                </a:lnTo>
                <a:lnTo>
                  <a:pt x="0" y="14530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5633329">
            <a:off x="3512650" y="4877583"/>
            <a:ext cx="2098266" cy="1154046"/>
          </a:xfrm>
          <a:custGeom>
            <a:avLst/>
            <a:gdLst/>
            <a:ahLst/>
            <a:cxnLst/>
            <a:rect l="l" t="t" r="r" b="b"/>
            <a:pathLst>
              <a:path w="2098266" h="1154046">
                <a:moveTo>
                  <a:pt x="0" y="0"/>
                </a:moveTo>
                <a:lnTo>
                  <a:pt x="2098266" y="0"/>
                </a:lnTo>
                <a:lnTo>
                  <a:pt x="2098266" y="1154046"/>
                </a:lnTo>
                <a:lnTo>
                  <a:pt x="0" y="11540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-412623" y="193964"/>
            <a:ext cx="9948812" cy="34744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862"/>
              </a:lnSpc>
            </a:pPr>
            <a:r>
              <a:rPr lang="en-US" sz="8169" b="1" spc="-285">
                <a:solidFill>
                  <a:srgbClr val="1C523F"/>
                </a:solidFill>
                <a:latin typeface="Inter Bold"/>
                <a:ea typeface="Inter Bold"/>
                <a:cs typeface="Inter Bold"/>
                <a:sym typeface="Inter Bold"/>
              </a:rPr>
              <a:t>«ДЕБАТЫ В ФОРМАТЕ "АКВАРИУМ"»</a:t>
            </a:r>
          </a:p>
          <a:p>
            <a:pPr algn="r">
              <a:lnSpc>
                <a:spcPts val="6358"/>
              </a:lnSpc>
            </a:pPr>
            <a:endParaRPr lang="en-US" sz="8169" b="1" spc="-285">
              <a:solidFill>
                <a:srgbClr val="1C523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0114101" y="6616658"/>
            <a:ext cx="8018505" cy="2139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64"/>
              </a:lnSpc>
            </a:pPr>
            <a:r>
              <a:rPr lang="en-US" sz="5299" b="1" spc="-185">
                <a:solidFill>
                  <a:srgbClr val="FFFAF4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ШКОЛА ЦИВИЛИЗОВАННОГО ДИАЛОГА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27903" y="3299951"/>
            <a:ext cx="9217063" cy="5501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47"/>
              </a:lnSpc>
            </a:pPr>
            <a:r>
              <a:rPr lang="en-US" sz="4699" b="1" spc="-164">
                <a:solidFill>
                  <a:srgbClr val="1C523F"/>
                </a:solidFill>
                <a:latin typeface="Inter Bold"/>
                <a:ea typeface="Inter Bold"/>
                <a:cs typeface="Inter Bold"/>
                <a:sym typeface="Inter Bold"/>
              </a:rPr>
              <a:t>КЛАСС</a:t>
            </a:r>
          </a:p>
          <a:p>
            <a:pPr algn="ctr">
              <a:lnSpc>
                <a:spcPts val="3947"/>
              </a:lnSpc>
            </a:pPr>
            <a:endParaRPr lang="en-US" sz="4699" b="1" spc="-164">
              <a:solidFill>
                <a:srgbClr val="1C523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3947"/>
              </a:lnSpc>
            </a:pPr>
            <a:endParaRPr lang="en-US" sz="4699" b="1" spc="-164">
              <a:solidFill>
                <a:srgbClr val="1C523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3947"/>
              </a:lnSpc>
            </a:pPr>
            <a:endParaRPr lang="en-US" sz="4699" b="1" spc="-164">
              <a:solidFill>
                <a:srgbClr val="1C523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3947"/>
              </a:lnSpc>
            </a:pPr>
            <a:r>
              <a:rPr lang="en-US" sz="4699" b="1" spc="-164">
                <a:solidFill>
                  <a:srgbClr val="1C523F"/>
                </a:solidFill>
                <a:latin typeface="Inter Bold"/>
                <a:ea typeface="Inter Bold"/>
                <a:cs typeface="Inter Bold"/>
                <a:sym typeface="Inter Bold"/>
              </a:rPr>
              <a:t>«ЗА»                         «ПРОТИВ» </a:t>
            </a:r>
          </a:p>
          <a:p>
            <a:pPr algn="ctr">
              <a:lnSpc>
                <a:spcPts val="3947"/>
              </a:lnSpc>
            </a:pPr>
            <a:endParaRPr lang="en-US" sz="4699" b="1" spc="-164">
              <a:solidFill>
                <a:srgbClr val="1C523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3947"/>
              </a:lnSpc>
            </a:pPr>
            <a:endParaRPr lang="en-US" sz="4699" b="1" spc="-164">
              <a:solidFill>
                <a:srgbClr val="1C523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3947"/>
              </a:lnSpc>
            </a:pPr>
            <a:endParaRPr lang="en-US" sz="4699" b="1" spc="-164">
              <a:solidFill>
                <a:srgbClr val="1C523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3947"/>
              </a:lnSpc>
            </a:pPr>
            <a:endParaRPr lang="en-US" sz="4699" b="1" spc="-164">
              <a:solidFill>
                <a:srgbClr val="1C523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algn="ctr">
              <a:lnSpc>
                <a:spcPts val="3947"/>
              </a:lnSpc>
            </a:pPr>
            <a:r>
              <a:rPr lang="en-US" sz="4699" b="1" spc="-164">
                <a:solidFill>
                  <a:srgbClr val="1C523F"/>
                </a:solidFill>
                <a:latin typeface="Inter Bold"/>
                <a:ea typeface="Inter Bold"/>
                <a:cs typeface="Inter Bold"/>
                <a:sym typeface="Inter Bold"/>
              </a:rPr>
              <a:t> «ЭКСПЕРТЫ-НАБЛЮДАТЕЛИ» </a:t>
            </a:r>
          </a:p>
          <a:p>
            <a:pPr algn="ctr">
              <a:lnSpc>
                <a:spcPts val="3947"/>
              </a:lnSpc>
            </a:pPr>
            <a:endParaRPr lang="en-US" sz="4699" b="1" spc="-164">
              <a:solidFill>
                <a:srgbClr val="1C523F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758777" y="6762038"/>
            <a:ext cx="8435986" cy="2738192"/>
            <a:chOff x="0" y="0"/>
            <a:chExt cx="2566305" cy="83298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66305" cy="832983"/>
            </a:xfrm>
            <a:custGeom>
              <a:avLst/>
              <a:gdLst/>
              <a:ahLst/>
              <a:cxnLst/>
              <a:rect l="l" t="t" r="r" b="b"/>
              <a:pathLst>
                <a:path w="2566305" h="832983">
                  <a:moveTo>
                    <a:pt x="0" y="0"/>
                  </a:moveTo>
                  <a:lnTo>
                    <a:pt x="2566305" y="0"/>
                  </a:lnTo>
                  <a:lnTo>
                    <a:pt x="2566305" y="832983"/>
                  </a:lnTo>
                  <a:lnTo>
                    <a:pt x="0" y="832983"/>
                  </a:lnTo>
                  <a:close/>
                </a:path>
              </a:pathLst>
            </a:custGeom>
            <a:solidFill>
              <a:srgbClr val="1C523F"/>
            </a:solidFill>
            <a:ln cap="sq">
              <a:noFill/>
              <a:prstDash val="solid"/>
              <a:miter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2566305" cy="8710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568579" y="6257791"/>
            <a:ext cx="690721" cy="690721"/>
            <a:chOff x="0" y="0"/>
            <a:chExt cx="579519" cy="57951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79519" cy="579519"/>
            </a:xfrm>
            <a:custGeom>
              <a:avLst/>
              <a:gdLst/>
              <a:ahLst/>
              <a:cxnLst/>
              <a:rect l="l" t="t" r="r" b="b"/>
              <a:pathLst>
                <a:path w="579519" h="579519">
                  <a:moveTo>
                    <a:pt x="0" y="0"/>
                  </a:moveTo>
                  <a:lnTo>
                    <a:pt x="579519" y="0"/>
                  </a:lnTo>
                  <a:lnTo>
                    <a:pt x="579519" y="579519"/>
                  </a:lnTo>
                  <a:lnTo>
                    <a:pt x="0" y="579519"/>
                  </a:lnTo>
                  <a:close/>
                </a:path>
              </a:pathLst>
            </a:custGeom>
            <a:solidFill>
              <a:srgbClr val="FFFAF4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579519" cy="6176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3120803" y="1378485"/>
            <a:ext cx="3030367" cy="4302207"/>
          </a:xfrm>
          <a:custGeom>
            <a:avLst/>
            <a:gdLst/>
            <a:ahLst/>
            <a:cxnLst/>
            <a:rect l="l" t="t" r="r" b="b"/>
            <a:pathLst>
              <a:path w="3030367" h="4302207">
                <a:moveTo>
                  <a:pt x="0" y="0"/>
                </a:moveTo>
                <a:lnTo>
                  <a:pt x="3030366" y="0"/>
                </a:lnTo>
                <a:lnTo>
                  <a:pt x="3030366" y="4302206"/>
                </a:lnTo>
                <a:lnTo>
                  <a:pt x="0" y="43022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6130719" y="2691635"/>
            <a:ext cx="3049400" cy="4329228"/>
          </a:xfrm>
          <a:custGeom>
            <a:avLst/>
            <a:gdLst/>
            <a:ahLst/>
            <a:cxnLst/>
            <a:rect l="l" t="t" r="r" b="b"/>
            <a:pathLst>
              <a:path w="3049400" h="4329228">
                <a:moveTo>
                  <a:pt x="0" y="0"/>
                </a:moveTo>
                <a:lnTo>
                  <a:pt x="3049400" y="0"/>
                </a:lnTo>
                <a:lnTo>
                  <a:pt x="3049400" y="4329228"/>
                </a:lnTo>
                <a:lnTo>
                  <a:pt x="0" y="43292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9180119" y="1252990"/>
            <a:ext cx="3093857" cy="4427702"/>
          </a:xfrm>
          <a:custGeom>
            <a:avLst/>
            <a:gdLst/>
            <a:ahLst/>
            <a:cxnLst/>
            <a:rect l="l" t="t" r="r" b="b"/>
            <a:pathLst>
              <a:path w="3093857" h="4427702">
                <a:moveTo>
                  <a:pt x="0" y="0"/>
                </a:moveTo>
                <a:lnTo>
                  <a:pt x="3093857" y="0"/>
                </a:lnTo>
                <a:lnTo>
                  <a:pt x="3093857" y="4427701"/>
                </a:lnTo>
                <a:lnTo>
                  <a:pt x="0" y="44277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273976" y="2379387"/>
            <a:ext cx="3026076" cy="4296115"/>
          </a:xfrm>
          <a:custGeom>
            <a:avLst/>
            <a:gdLst/>
            <a:ahLst/>
            <a:cxnLst/>
            <a:rect l="l" t="t" r="r" b="b"/>
            <a:pathLst>
              <a:path w="3026076" h="4296115">
                <a:moveTo>
                  <a:pt x="0" y="0"/>
                </a:moveTo>
                <a:lnTo>
                  <a:pt x="3026076" y="0"/>
                </a:lnTo>
                <a:lnTo>
                  <a:pt x="3026076" y="4296115"/>
                </a:lnTo>
                <a:lnTo>
                  <a:pt x="0" y="42961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5300052" y="1128674"/>
            <a:ext cx="3041302" cy="4329256"/>
          </a:xfrm>
          <a:custGeom>
            <a:avLst/>
            <a:gdLst/>
            <a:ahLst/>
            <a:cxnLst/>
            <a:rect l="l" t="t" r="r" b="b"/>
            <a:pathLst>
              <a:path w="3041302" h="4329256">
                <a:moveTo>
                  <a:pt x="0" y="0"/>
                </a:moveTo>
                <a:lnTo>
                  <a:pt x="3041302" y="0"/>
                </a:lnTo>
                <a:lnTo>
                  <a:pt x="3041302" y="4329256"/>
                </a:lnTo>
                <a:lnTo>
                  <a:pt x="0" y="432925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81173" y="2763986"/>
            <a:ext cx="2939630" cy="4184526"/>
          </a:xfrm>
          <a:custGeom>
            <a:avLst/>
            <a:gdLst/>
            <a:ahLst/>
            <a:cxnLst/>
            <a:rect l="l" t="t" r="r" b="b"/>
            <a:pathLst>
              <a:path w="2939630" h="4184526">
                <a:moveTo>
                  <a:pt x="0" y="0"/>
                </a:moveTo>
                <a:lnTo>
                  <a:pt x="2939630" y="0"/>
                </a:lnTo>
                <a:lnTo>
                  <a:pt x="2939630" y="4184526"/>
                </a:lnTo>
                <a:lnTo>
                  <a:pt x="0" y="41845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81173" y="7255772"/>
            <a:ext cx="9306535" cy="260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spc="-109">
                <a:solidFill>
                  <a:srgbClr val="1C523F"/>
                </a:solidFill>
                <a:latin typeface="Tex Gyre Schola"/>
                <a:ea typeface="Tex Gyre Schola"/>
                <a:cs typeface="Tex Gyre Schola"/>
                <a:sym typeface="Tex Gyre Schola"/>
              </a:rPr>
              <a:t>Дети ищут героя — белорусского ученого, врача, волонтера, спасателя, ветерана, учителя — и оформляют его историю в формате короткого вертикального видео, подкаста или комикса. Но с одним условием: показать не только факты, но и «путь героя» — его сомнения, его выбор, его момент истины.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endParaRPr lang="en-US" sz="2499" spc="-109">
              <a:solidFill>
                <a:srgbClr val="1C523F"/>
              </a:solidFill>
              <a:latin typeface="Tex Gyre Schola"/>
              <a:ea typeface="Tex Gyre Schola"/>
              <a:cs typeface="Tex Gyre Schola"/>
              <a:sym typeface="Tex Gyre Schola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-543881" y="468150"/>
            <a:ext cx="19039395" cy="10562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58"/>
              </a:lnSpc>
            </a:pPr>
            <a:r>
              <a:rPr lang="en-US" sz="5070" b="1" spc="-177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«СТОРИТЕЛЛИНГ  "ГЕРОИ НАШЕГО ВРЕМЕНИ"»</a:t>
            </a:r>
          </a:p>
          <a:p>
            <a:pPr algn="ctr">
              <a:lnSpc>
                <a:spcPts val="3754"/>
              </a:lnSpc>
            </a:pPr>
            <a:endParaRPr lang="en-US" sz="5070" b="1" spc="-177">
              <a:solidFill>
                <a:srgbClr val="1C523F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9881009" y="7020863"/>
            <a:ext cx="8313754" cy="2497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4"/>
              </a:lnSpc>
            </a:pPr>
            <a:r>
              <a:rPr lang="en-US" sz="2699" b="1" spc="-94">
                <a:solidFill>
                  <a:srgbClr val="FFFAF4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МЫ ВОСПИТЫВАЕМ ПАТРИОТИЗМ ЧЕРЕЗ ЛИЧНОЕ СОПЕРЕЖИВАНИЕ, А НЕ ЧЕРЕЗ СУХУЮ СТАТИСТИКУ. И ОДНОВРЕМЕННО РАЗВИВАЕМ КРЕАТИВНОЕ МЫШЛЕНИЕ И НАВЫКИ РАБОТЫ С ИНФОРМАЦИЕЙ.</a:t>
            </a:r>
          </a:p>
          <a:p>
            <a:pPr algn="ctr">
              <a:lnSpc>
                <a:spcPts val="3374"/>
              </a:lnSpc>
            </a:pPr>
            <a:endParaRPr lang="en-US" sz="2699" b="1" spc="-94">
              <a:solidFill>
                <a:srgbClr val="FFFAF4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0" y="9873253"/>
            <a:ext cx="19039395" cy="293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74"/>
              </a:lnSpc>
            </a:pPr>
            <a:r>
              <a:rPr lang="en-US" sz="2470" b="1" spc="-86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КРЕАТИВНОСТЬ | МЕДИАГРАМОТНОСТЬ | ПАТРИОТИЗМ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6508" y="238078"/>
            <a:ext cx="18107028" cy="2048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02"/>
              </a:lnSpc>
            </a:pPr>
            <a:r>
              <a:rPr lang="en-US" sz="9169" b="1" spc="-320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Квест-лаборатория «Городские проблемы»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382034" y="3047184"/>
            <a:ext cx="9217063" cy="2971284"/>
            <a:chOff x="0" y="0"/>
            <a:chExt cx="2803916" cy="9038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03916" cy="903892"/>
            </a:xfrm>
            <a:custGeom>
              <a:avLst/>
              <a:gdLst/>
              <a:ahLst/>
              <a:cxnLst/>
              <a:rect l="l" t="t" r="r" b="b"/>
              <a:pathLst>
                <a:path w="2803916" h="903892">
                  <a:moveTo>
                    <a:pt x="0" y="0"/>
                  </a:moveTo>
                  <a:lnTo>
                    <a:pt x="2803916" y="0"/>
                  </a:lnTo>
                  <a:lnTo>
                    <a:pt x="2803916" y="903892"/>
                  </a:lnTo>
                  <a:lnTo>
                    <a:pt x="0" y="903892"/>
                  </a:lnTo>
                  <a:close/>
                </a:path>
              </a:pathLst>
            </a:custGeom>
            <a:ln w="38100" cap="sq">
              <a:solidFill>
                <a:srgbClr val="61423B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803916" cy="9419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382034" y="6287016"/>
            <a:ext cx="9217063" cy="2971284"/>
            <a:chOff x="0" y="0"/>
            <a:chExt cx="2803916" cy="9038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03916" cy="903892"/>
            </a:xfrm>
            <a:custGeom>
              <a:avLst/>
              <a:gdLst/>
              <a:ahLst/>
              <a:cxnLst/>
              <a:rect l="l" t="t" r="r" b="b"/>
              <a:pathLst>
                <a:path w="2803916" h="903892">
                  <a:moveTo>
                    <a:pt x="0" y="0"/>
                  </a:moveTo>
                  <a:lnTo>
                    <a:pt x="2803916" y="0"/>
                  </a:lnTo>
                  <a:lnTo>
                    <a:pt x="2803916" y="903892"/>
                  </a:lnTo>
                  <a:lnTo>
                    <a:pt x="0" y="903892"/>
                  </a:lnTo>
                  <a:close/>
                </a:path>
              </a:pathLst>
            </a:custGeom>
            <a:ln w="38100" cap="sq">
              <a:solidFill>
                <a:srgbClr val="61423B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803916" cy="9419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452971" y="6287016"/>
            <a:ext cx="8835029" cy="2971284"/>
            <a:chOff x="0" y="0"/>
            <a:chExt cx="2687698" cy="90389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87698" cy="903892"/>
            </a:xfrm>
            <a:custGeom>
              <a:avLst/>
              <a:gdLst/>
              <a:ahLst/>
              <a:cxnLst/>
              <a:rect l="l" t="t" r="r" b="b"/>
              <a:pathLst>
                <a:path w="2687698" h="903892">
                  <a:moveTo>
                    <a:pt x="0" y="0"/>
                  </a:moveTo>
                  <a:lnTo>
                    <a:pt x="2687698" y="0"/>
                  </a:lnTo>
                  <a:lnTo>
                    <a:pt x="2687698" y="903892"/>
                  </a:lnTo>
                  <a:lnTo>
                    <a:pt x="0" y="903892"/>
                  </a:lnTo>
                  <a:close/>
                </a:path>
              </a:pathLst>
            </a:custGeom>
            <a:solidFill>
              <a:srgbClr val="1C523F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2687698" cy="9419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489977" y="3047184"/>
            <a:ext cx="690721" cy="690721"/>
            <a:chOff x="0" y="0"/>
            <a:chExt cx="579519" cy="57951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579519" cy="579519"/>
            </a:xfrm>
            <a:custGeom>
              <a:avLst/>
              <a:gdLst/>
              <a:ahLst/>
              <a:cxnLst/>
              <a:rect l="l" t="t" r="r" b="b"/>
              <a:pathLst>
                <a:path w="579519" h="579519">
                  <a:moveTo>
                    <a:pt x="0" y="0"/>
                  </a:moveTo>
                  <a:lnTo>
                    <a:pt x="579519" y="0"/>
                  </a:lnTo>
                  <a:lnTo>
                    <a:pt x="579519" y="579519"/>
                  </a:lnTo>
                  <a:lnTo>
                    <a:pt x="0" y="579519"/>
                  </a:lnTo>
                  <a:close/>
                </a:path>
              </a:pathLst>
            </a:custGeom>
            <a:solidFill>
              <a:srgbClr val="1C523F"/>
            </a:solidFill>
            <a:ln cap="sq">
              <a:noFill/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579519" cy="6176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489977" y="6287016"/>
            <a:ext cx="690721" cy="690721"/>
            <a:chOff x="0" y="0"/>
            <a:chExt cx="579519" cy="57951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79519" cy="579519"/>
            </a:xfrm>
            <a:custGeom>
              <a:avLst/>
              <a:gdLst/>
              <a:ahLst/>
              <a:cxnLst/>
              <a:rect l="l" t="t" r="r" b="b"/>
              <a:pathLst>
                <a:path w="579519" h="579519">
                  <a:moveTo>
                    <a:pt x="0" y="0"/>
                  </a:moveTo>
                  <a:lnTo>
                    <a:pt x="579519" y="0"/>
                  </a:lnTo>
                  <a:lnTo>
                    <a:pt x="579519" y="579519"/>
                  </a:lnTo>
                  <a:lnTo>
                    <a:pt x="0" y="579519"/>
                  </a:lnTo>
                  <a:close/>
                </a:path>
              </a:pathLst>
            </a:custGeom>
            <a:solidFill>
              <a:srgbClr val="1C523F"/>
            </a:solidFill>
            <a:ln cap="sq">
              <a:noFill/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38100"/>
              <a:ext cx="579519" cy="6176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6568579" y="6287016"/>
            <a:ext cx="690721" cy="690721"/>
            <a:chOff x="0" y="0"/>
            <a:chExt cx="579519" cy="57951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79519" cy="579519"/>
            </a:xfrm>
            <a:custGeom>
              <a:avLst/>
              <a:gdLst/>
              <a:ahLst/>
              <a:cxnLst/>
              <a:rect l="l" t="t" r="r" b="b"/>
              <a:pathLst>
                <a:path w="579519" h="579519">
                  <a:moveTo>
                    <a:pt x="0" y="0"/>
                  </a:moveTo>
                  <a:lnTo>
                    <a:pt x="579519" y="0"/>
                  </a:lnTo>
                  <a:lnTo>
                    <a:pt x="579519" y="579519"/>
                  </a:lnTo>
                  <a:lnTo>
                    <a:pt x="0" y="579519"/>
                  </a:lnTo>
                  <a:close/>
                </a:path>
              </a:pathLst>
            </a:custGeom>
            <a:solidFill>
              <a:srgbClr val="FFFAF4"/>
            </a:solidFill>
            <a:ln cap="sq">
              <a:noFill/>
              <a:prstDash val="solid"/>
              <a:miter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0" y="-38100"/>
              <a:ext cx="579519" cy="6176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7489977" y="3290487"/>
            <a:ext cx="690721" cy="298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75"/>
              </a:lnSpc>
            </a:pPr>
            <a:r>
              <a:rPr lang="en-US" sz="2590" b="1" spc="-90">
                <a:solidFill>
                  <a:srgbClr val="FFFAF4"/>
                </a:solidFill>
                <a:latin typeface="Inter Bold"/>
                <a:ea typeface="Inter Bold"/>
                <a:cs typeface="Inter Bold"/>
                <a:sym typeface="Inter Bold"/>
              </a:rPr>
              <a:t>01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489977" y="6530318"/>
            <a:ext cx="690721" cy="298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75"/>
              </a:lnSpc>
            </a:pPr>
            <a:r>
              <a:rPr lang="en-US" sz="2590" b="1" spc="-90">
                <a:solidFill>
                  <a:srgbClr val="FFFAF4"/>
                </a:solidFill>
                <a:latin typeface="Inter Bold"/>
                <a:ea typeface="Inter Bold"/>
                <a:cs typeface="Inter Bold"/>
                <a:sym typeface="Inter Bold"/>
              </a:rPr>
              <a:t>03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6568579" y="6530318"/>
            <a:ext cx="690721" cy="298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75"/>
              </a:lnSpc>
            </a:pPr>
            <a:r>
              <a:rPr lang="en-US" sz="2590" b="1" spc="-90">
                <a:solidFill>
                  <a:srgbClr val="1C523F"/>
                </a:solidFill>
                <a:latin typeface="Inter Bold"/>
                <a:ea typeface="Inter Bold"/>
                <a:cs typeface="Inter Bold"/>
                <a:sym typeface="Inter Bold"/>
              </a:rPr>
              <a:t>04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37979" y="3908140"/>
            <a:ext cx="8309544" cy="1478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6"/>
              </a:lnSpc>
            </a:pPr>
            <a:r>
              <a:rPr lang="en-US" sz="4404" b="1" spc="-154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«В нашем микрорайоне не хватает мест для спорта» 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9144000" y="3047184"/>
            <a:ext cx="9217063" cy="2971284"/>
            <a:chOff x="0" y="0"/>
            <a:chExt cx="2803916" cy="90389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803916" cy="903892"/>
            </a:xfrm>
            <a:custGeom>
              <a:avLst/>
              <a:gdLst/>
              <a:ahLst/>
              <a:cxnLst/>
              <a:rect l="l" t="t" r="r" b="b"/>
              <a:pathLst>
                <a:path w="2803916" h="903892">
                  <a:moveTo>
                    <a:pt x="0" y="0"/>
                  </a:moveTo>
                  <a:lnTo>
                    <a:pt x="2803916" y="0"/>
                  </a:lnTo>
                  <a:lnTo>
                    <a:pt x="2803916" y="903892"/>
                  </a:lnTo>
                  <a:lnTo>
                    <a:pt x="0" y="903892"/>
                  </a:lnTo>
                  <a:close/>
                </a:path>
              </a:pathLst>
            </a:custGeom>
            <a:ln w="38100" cap="sq">
              <a:solidFill>
                <a:srgbClr val="61423B"/>
              </a:solidFill>
              <a:prstDash val="solid"/>
              <a:miter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2803916" cy="9419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7016011" y="3047184"/>
            <a:ext cx="690721" cy="690721"/>
            <a:chOff x="0" y="0"/>
            <a:chExt cx="579519" cy="579519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79519" cy="579519"/>
            </a:xfrm>
            <a:custGeom>
              <a:avLst/>
              <a:gdLst/>
              <a:ahLst/>
              <a:cxnLst/>
              <a:rect l="l" t="t" r="r" b="b"/>
              <a:pathLst>
                <a:path w="579519" h="579519">
                  <a:moveTo>
                    <a:pt x="0" y="0"/>
                  </a:moveTo>
                  <a:lnTo>
                    <a:pt x="579519" y="0"/>
                  </a:lnTo>
                  <a:lnTo>
                    <a:pt x="579519" y="579519"/>
                  </a:lnTo>
                  <a:lnTo>
                    <a:pt x="0" y="579519"/>
                  </a:lnTo>
                  <a:close/>
                </a:path>
              </a:pathLst>
            </a:custGeom>
            <a:solidFill>
              <a:srgbClr val="1C523F"/>
            </a:solidFill>
            <a:ln cap="sq">
              <a:noFill/>
              <a:prstDash val="solid"/>
              <a:miter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0" y="-38100"/>
              <a:ext cx="579519" cy="6176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7016011" y="3290487"/>
            <a:ext cx="690721" cy="298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75"/>
              </a:lnSpc>
            </a:pPr>
            <a:r>
              <a:rPr lang="en-US" sz="2590" b="1" spc="-90">
                <a:solidFill>
                  <a:srgbClr val="FFFAF4"/>
                </a:solidFill>
                <a:latin typeface="Inter Bold"/>
                <a:ea typeface="Inter Bold"/>
                <a:cs typeface="Inter Bold"/>
                <a:sym typeface="Inter Bold"/>
              </a:rPr>
              <a:t>02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86473" y="6783261"/>
            <a:ext cx="8309544" cy="22306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6"/>
              </a:lnSpc>
            </a:pPr>
            <a:r>
              <a:rPr lang="en-US" sz="4404" b="1" spc="-154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«Как сделать наш рогород привлекательным для молодежи?»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9480022" y="4011788"/>
            <a:ext cx="8309544" cy="1478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46"/>
              </a:lnSpc>
            </a:pPr>
            <a:r>
              <a:rPr lang="en-US" sz="4404" b="1" spc="-154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 «Как снизить травматизм на переменах?»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563565" y="7006312"/>
            <a:ext cx="8724435" cy="23001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8"/>
              </a:lnSpc>
            </a:pPr>
            <a:r>
              <a:rPr lang="en-US" sz="2804" b="1" spc="-98">
                <a:solidFill>
                  <a:srgbClr val="FFFAF4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Задача: используя математику (расчеты), географию (карты), обществознание (бюджет) и навыки коммуникации, предложить реальный проект решения для местной администрации.</a:t>
            </a:r>
          </a:p>
          <a:p>
            <a:pPr algn="ctr">
              <a:lnSpc>
                <a:spcPts val="3028"/>
              </a:lnSpc>
            </a:pPr>
            <a:endParaRPr lang="en-US" sz="2804" b="1" spc="-98">
              <a:solidFill>
                <a:srgbClr val="FFFAF4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746956" y="9411254"/>
            <a:ext cx="17633219" cy="1117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6"/>
              </a:lnSpc>
            </a:pPr>
            <a:r>
              <a:rPr lang="en-US" sz="3604" b="1" spc="-126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Решение проблем | Функциональная грамотность | Малая родина</a:t>
            </a:r>
          </a:p>
          <a:p>
            <a:pPr algn="ctr">
              <a:lnSpc>
                <a:spcPts val="4191"/>
              </a:lnSpc>
            </a:pPr>
            <a:endParaRPr lang="en-US" sz="3604" b="1" spc="-126">
              <a:solidFill>
                <a:srgbClr val="1C523F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000" b="-3300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600364" y="1353753"/>
            <a:ext cx="12515177" cy="2865873"/>
            <a:chOff x="0" y="0"/>
            <a:chExt cx="3892192" cy="8912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2192" cy="891280"/>
            </a:xfrm>
            <a:custGeom>
              <a:avLst/>
              <a:gdLst/>
              <a:ahLst/>
              <a:cxnLst/>
              <a:rect l="l" t="t" r="r" b="b"/>
              <a:pathLst>
                <a:path w="3892192" h="891280">
                  <a:moveTo>
                    <a:pt x="0" y="0"/>
                  </a:moveTo>
                  <a:lnTo>
                    <a:pt x="3892192" y="0"/>
                  </a:lnTo>
                  <a:lnTo>
                    <a:pt x="3892192" y="891280"/>
                  </a:lnTo>
                  <a:lnTo>
                    <a:pt x="0" y="891280"/>
                  </a:lnTo>
                  <a:close/>
                </a:path>
              </a:pathLst>
            </a:custGeom>
            <a:solidFill>
              <a:srgbClr val="FFFAF4"/>
            </a:solidFill>
            <a:ln w="38100" cap="sq">
              <a:solidFill>
                <a:srgbClr val="1C523F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892192" cy="9293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603145" y="1353753"/>
            <a:ext cx="997219" cy="2865873"/>
            <a:chOff x="0" y="0"/>
            <a:chExt cx="836672" cy="240448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36672" cy="2404484"/>
            </a:xfrm>
            <a:custGeom>
              <a:avLst/>
              <a:gdLst/>
              <a:ahLst/>
              <a:cxnLst/>
              <a:rect l="l" t="t" r="r" b="b"/>
              <a:pathLst>
                <a:path w="836672" h="2404484">
                  <a:moveTo>
                    <a:pt x="0" y="0"/>
                  </a:moveTo>
                  <a:lnTo>
                    <a:pt x="836672" y="0"/>
                  </a:lnTo>
                  <a:lnTo>
                    <a:pt x="836672" y="2404484"/>
                  </a:lnTo>
                  <a:lnTo>
                    <a:pt x="0" y="2404484"/>
                  </a:lnTo>
                  <a:close/>
                </a:path>
              </a:pathLst>
            </a:custGeom>
            <a:solidFill>
              <a:srgbClr val="1C523F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36672" cy="244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67753" y="3199045"/>
            <a:ext cx="997219" cy="2865873"/>
            <a:chOff x="0" y="0"/>
            <a:chExt cx="836672" cy="240448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36672" cy="2404484"/>
            </a:xfrm>
            <a:custGeom>
              <a:avLst/>
              <a:gdLst/>
              <a:ahLst/>
              <a:cxnLst/>
              <a:rect l="l" t="t" r="r" b="b"/>
              <a:pathLst>
                <a:path w="836672" h="2404484">
                  <a:moveTo>
                    <a:pt x="0" y="0"/>
                  </a:moveTo>
                  <a:lnTo>
                    <a:pt x="836672" y="0"/>
                  </a:lnTo>
                  <a:lnTo>
                    <a:pt x="836672" y="2404484"/>
                  </a:lnTo>
                  <a:lnTo>
                    <a:pt x="0" y="2404484"/>
                  </a:lnTo>
                  <a:close/>
                </a:path>
              </a:pathLst>
            </a:custGeom>
            <a:solidFill>
              <a:srgbClr val="FFFAF4"/>
            </a:solidFill>
            <a:ln cap="sq">
              <a:noFill/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36672" cy="244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359343" y="6392427"/>
            <a:ext cx="997219" cy="2865873"/>
            <a:chOff x="0" y="0"/>
            <a:chExt cx="836672" cy="240448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36672" cy="2404484"/>
            </a:xfrm>
            <a:custGeom>
              <a:avLst/>
              <a:gdLst/>
              <a:ahLst/>
              <a:cxnLst/>
              <a:rect l="l" t="t" r="r" b="b"/>
              <a:pathLst>
                <a:path w="836672" h="2404484">
                  <a:moveTo>
                    <a:pt x="0" y="0"/>
                  </a:moveTo>
                  <a:lnTo>
                    <a:pt x="836672" y="0"/>
                  </a:lnTo>
                  <a:lnTo>
                    <a:pt x="836672" y="2404484"/>
                  </a:lnTo>
                  <a:lnTo>
                    <a:pt x="0" y="2404484"/>
                  </a:lnTo>
                  <a:close/>
                </a:path>
              </a:pathLst>
            </a:custGeom>
            <a:solidFill>
              <a:srgbClr val="FFFAF4"/>
            </a:solidFill>
            <a:ln cap="sq">
              <a:noFill/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36672" cy="244258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5891672" y="4343941"/>
            <a:ext cx="7326680" cy="4792845"/>
          </a:xfrm>
          <a:custGeom>
            <a:avLst/>
            <a:gdLst/>
            <a:ahLst/>
            <a:cxnLst/>
            <a:rect l="l" t="t" r="r" b="b"/>
            <a:pathLst>
              <a:path w="7326680" h="4792845">
                <a:moveTo>
                  <a:pt x="0" y="0"/>
                </a:moveTo>
                <a:lnTo>
                  <a:pt x="7326680" y="0"/>
                </a:lnTo>
                <a:lnTo>
                  <a:pt x="7326680" y="4792846"/>
                </a:lnTo>
                <a:lnTo>
                  <a:pt x="0" y="47928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325" b="-7325"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056228" y="391247"/>
            <a:ext cx="15698412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5000" b="1" spc="-175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“МОЙ ПАТРИОТИЗМ В 20 СЛАЙДАХ”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600364" y="1832536"/>
            <a:ext cx="12515177" cy="2083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41"/>
              </a:lnSpc>
            </a:pPr>
            <a:r>
              <a:rPr lang="en-US" sz="4845" spc="-169">
                <a:solidFill>
                  <a:srgbClr val="1C523F"/>
                </a:solidFill>
                <a:latin typeface="Tex Gyre Schola"/>
                <a:ea typeface="Tex Gyre Schola"/>
                <a:cs typeface="Tex Gyre Schola"/>
                <a:sym typeface="Tex Gyre Schola"/>
              </a:rPr>
              <a:t>Идея. Мечта. Проект. Любовь к Родине.</a:t>
            </a:r>
          </a:p>
          <a:p>
            <a:pPr algn="ctr">
              <a:lnSpc>
                <a:spcPts val="6541"/>
              </a:lnSpc>
            </a:pPr>
            <a:r>
              <a:rPr lang="en-US" sz="4845" spc="-169">
                <a:solidFill>
                  <a:srgbClr val="1C523F"/>
                </a:solidFill>
                <a:latin typeface="Tex Gyre Schola"/>
                <a:ea typeface="Tex Gyre Schola"/>
                <a:cs typeface="Tex Gyre Schola"/>
                <a:sym typeface="Tex Gyre Schola"/>
              </a:rPr>
              <a:t> Коротко. Точно. Ярко.</a:t>
            </a:r>
          </a:p>
          <a:p>
            <a:pPr algn="just">
              <a:lnSpc>
                <a:spcPts val="3301"/>
              </a:lnSpc>
            </a:pPr>
            <a:endParaRPr lang="en-US" sz="4845" spc="-169">
              <a:solidFill>
                <a:srgbClr val="1C523F"/>
              </a:solidFill>
              <a:latin typeface="Tex Gyre Schola"/>
              <a:ea typeface="Tex Gyre Schola"/>
              <a:cs typeface="Tex Gyre Schola"/>
              <a:sym typeface="Tex Gyre Schola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23713" y="8532259"/>
            <a:ext cx="885298" cy="381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8"/>
              </a:lnSpc>
            </a:pPr>
            <a:r>
              <a:rPr lang="en-US" sz="3319" b="1" spc="-116">
                <a:solidFill>
                  <a:srgbClr val="FFFAF4"/>
                </a:solidFill>
                <a:latin typeface="Inter Bold"/>
                <a:ea typeface="Inter Bold"/>
                <a:cs typeface="Inter Bold"/>
                <a:sym typeface="Inter Bold"/>
              </a:rPr>
              <a:t>03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905216" y="9210675"/>
            <a:ext cx="14908253" cy="902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1"/>
              </a:lnSpc>
            </a:pPr>
            <a:r>
              <a:rPr lang="en-US" sz="3845" b="1" spc="-134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Тайм-менеджмент | Ораторское мастерство | Главное</a:t>
            </a:r>
          </a:p>
          <a:p>
            <a:pPr algn="just">
              <a:lnSpc>
                <a:spcPts val="1951"/>
              </a:lnSpc>
            </a:pPr>
            <a:endParaRPr lang="en-US" sz="3845" b="1" spc="-134">
              <a:solidFill>
                <a:srgbClr val="1C523F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92815" y="4048767"/>
            <a:ext cx="7134262" cy="5310567"/>
          </a:xfrm>
          <a:custGeom>
            <a:avLst/>
            <a:gdLst/>
            <a:ahLst/>
            <a:cxnLst/>
            <a:rect l="l" t="t" r="r" b="b"/>
            <a:pathLst>
              <a:path w="7134262" h="5310567">
                <a:moveTo>
                  <a:pt x="0" y="0"/>
                </a:moveTo>
                <a:lnTo>
                  <a:pt x="7134262" y="0"/>
                </a:lnTo>
                <a:lnTo>
                  <a:pt x="7134262" y="5310567"/>
                </a:lnTo>
                <a:lnTo>
                  <a:pt x="0" y="53105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5400000">
            <a:off x="-2751951" y="4745486"/>
            <a:ext cx="8514889" cy="2073361"/>
            <a:chOff x="0" y="0"/>
            <a:chExt cx="2648111" cy="64481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648111" cy="644811"/>
            </a:xfrm>
            <a:custGeom>
              <a:avLst/>
              <a:gdLst/>
              <a:ahLst/>
              <a:cxnLst/>
              <a:rect l="l" t="t" r="r" b="b"/>
              <a:pathLst>
                <a:path w="2648111" h="644811">
                  <a:moveTo>
                    <a:pt x="0" y="0"/>
                  </a:moveTo>
                  <a:lnTo>
                    <a:pt x="2648111" y="0"/>
                  </a:lnTo>
                  <a:lnTo>
                    <a:pt x="2648111" y="644811"/>
                  </a:lnTo>
                  <a:lnTo>
                    <a:pt x="0" y="644811"/>
                  </a:lnTo>
                  <a:close/>
                </a:path>
              </a:pathLst>
            </a:custGeom>
            <a:solidFill>
              <a:srgbClr val="FFFAF4"/>
            </a:solidFill>
            <a:ln w="123825" cap="sq">
              <a:solidFill>
                <a:srgbClr val="1C523F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648111" cy="6829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56228" y="391247"/>
            <a:ext cx="15698412" cy="1133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5000" b="1" spc="-175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КЕЙС-МЕТОД «ЭТИЧЕСКАЯ ДИЛЕММА»</a:t>
            </a:r>
          </a:p>
          <a:p>
            <a:pPr algn="ctr">
              <a:lnSpc>
                <a:spcPts val="4200"/>
              </a:lnSpc>
            </a:pPr>
            <a:endParaRPr lang="en-US" sz="5000" b="1" spc="-175">
              <a:solidFill>
                <a:srgbClr val="1C523F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  <p:sp>
        <p:nvSpPr>
          <p:cNvPr id="7" name="TextBox 7"/>
          <p:cNvSpPr txBox="1"/>
          <p:nvPr/>
        </p:nvSpPr>
        <p:spPr>
          <a:xfrm rot="-5400000">
            <a:off x="-6411460" y="4904775"/>
            <a:ext cx="15698412" cy="143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0"/>
              </a:lnSpc>
            </a:pPr>
            <a:r>
              <a:rPr lang="en-US" sz="5000" b="1" spc="-175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НЕТ ПРАВИЛЬНОГО </a:t>
            </a:r>
          </a:p>
          <a:p>
            <a:pPr algn="ctr">
              <a:lnSpc>
                <a:spcPts val="5650"/>
              </a:lnSpc>
            </a:pPr>
            <a:r>
              <a:rPr lang="en-US" sz="5000" b="1" spc="-175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ОТВЕТА</a:t>
            </a:r>
          </a:p>
        </p:txBody>
      </p:sp>
      <p:grpSp>
        <p:nvGrpSpPr>
          <p:cNvPr id="8" name="Group 8"/>
          <p:cNvGrpSpPr/>
          <p:nvPr/>
        </p:nvGrpSpPr>
        <p:grpSpPr>
          <a:xfrm rot="-5400000">
            <a:off x="12306036" y="4745486"/>
            <a:ext cx="8514889" cy="2073361"/>
            <a:chOff x="0" y="0"/>
            <a:chExt cx="2648111" cy="64481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648111" cy="644811"/>
            </a:xfrm>
            <a:custGeom>
              <a:avLst/>
              <a:gdLst/>
              <a:ahLst/>
              <a:cxnLst/>
              <a:rect l="l" t="t" r="r" b="b"/>
              <a:pathLst>
                <a:path w="2648111" h="644811">
                  <a:moveTo>
                    <a:pt x="0" y="0"/>
                  </a:moveTo>
                  <a:lnTo>
                    <a:pt x="2648111" y="0"/>
                  </a:lnTo>
                  <a:lnTo>
                    <a:pt x="2648111" y="644811"/>
                  </a:lnTo>
                  <a:lnTo>
                    <a:pt x="0" y="644811"/>
                  </a:lnTo>
                  <a:close/>
                </a:path>
              </a:pathLst>
            </a:custGeom>
            <a:solidFill>
              <a:srgbClr val="FFFAF4"/>
            </a:solidFill>
            <a:ln w="123825" cap="sq">
              <a:solidFill>
                <a:srgbClr val="1C523F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648111" cy="6829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 rot="5400000">
            <a:off x="8628550" y="5352851"/>
            <a:ext cx="15698412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5000" b="1" spc="-175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ЕСТЬ ВЫБОР </a:t>
            </a:r>
          </a:p>
        </p:txBody>
      </p:sp>
      <p:grpSp>
        <p:nvGrpSpPr>
          <p:cNvPr id="12" name="Group 12"/>
          <p:cNvGrpSpPr/>
          <p:nvPr/>
        </p:nvGrpSpPr>
        <p:grpSpPr>
          <a:xfrm rot="-10800000">
            <a:off x="3352595" y="1524722"/>
            <a:ext cx="11582809" cy="2205528"/>
            <a:chOff x="0" y="0"/>
            <a:chExt cx="3602228" cy="68591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02228" cy="685914"/>
            </a:xfrm>
            <a:custGeom>
              <a:avLst/>
              <a:gdLst/>
              <a:ahLst/>
              <a:cxnLst/>
              <a:rect l="l" t="t" r="r" b="b"/>
              <a:pathLst>
                <a:path w="3602228" h="685914">
                  <a:moveTo>
                    <a:pt x="0" y="0"/>
                  </a:moveTo>
                  <a:lnTo>
                    <a:pt x="3602228" y="0"/>
                  </a:lnTo>
                  <a:lnTo>
                    <a:pt x="3602228" y="685914"/>
                  </a:lnTo>
                  <a:lnTo>
                    <a:pt x="0" y="685914"/>
                  </a:lnTo>
                  <a:close/>
                </a:path>
              </a:pathLst>
            </a:custGeom>
            <a:solidFill>
              <a:srgbClr val="FFFAF4"/>
            </a:solidFill>
            <a:ln w="123825" cap="sq">
              <a:solidFill>
                <a:srgbClr val="1C523F"/>
              </a:solidFill>
              <a:prstDash val="solid"/>
              <a:miter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3602228" cy="7240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3470318" y="2034428"/>
            <a:ext cx="11254127" cy="1760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2"/>
              </a:lnSpc>
            </a:pPr>
            <a:r>
              <a:rPr lang="en-US" sz="3300" spc="-115">
                <a:solidFill>
                  <a:srgbClr val="1C523F"/>
                </a:solidFill>
                <a:latin typeface="Tex Gyre Schola"/>
                <a:ea typeface="Tex Gyre Schola"/>
                <a:cs typeface="Tex Gyre Schola"/>
                <a:sym typeface="Tex Gyre Schola"/>
              </a:rPr>
              <a:t>Кошелек на улице. Друг просит списать. Травля в интернете.</a:t>
            </a:r>
          </a:p>
          <a:p>
            <a:pPr algn="ctr">
              <a:lnSpc>
                <a:spcPts val="2772"/>
              </a:lnSpc>
            </a:pPr>
            <a:r>
              <a:rPr lang="en-US" sz="3300" spc="-115">
                <a:solidFill>
                  <a:srgbClr val="1C523F"/>
                </a:solidFill>
                <a:latin typeface="Tex Gyre Schola"/>
                <a:ea typeface="Tex Gyre Schola"/>
                <a:cs typeface="Tex Gyre Schola"/>
                <a:sym typeface="Tex Gyre Schola"/>
              </a:rPr>
              <a:t> </a:t>
            </a:r>
            <a:r>
              <a:rPr lang="en-US" sz="3300" b="1" spc="-115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Что важнее: выгода или честность? Молчание или вмешательство?</a:t>
            </a:r>
          </a:p>
          <a:p>
            <a:pPr algn="ctr">
              <a:lnSpc>
                <a:spcPts val="2772"/>
              </a:lnSpc>
            </a:pPr>
            <a:endParaRPr lang="en-US" sz="3300" b="1" spc="-115">
              <a:solidFill>
                <a:srgbClr val="1C523F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3407424" y="9740334"/>
            <a:ext cx="11254127" cy="722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72"/>
              </a:lnSpc>
            </a:pPr>
            <a:r>
              <a:rPr lang="en-US" sz="3300" b="1" spc="-115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Ценностный выбор | Моральный стержень</a:t>
            </a:r>
          </a:p>
          <a:p>
            <a:pPr algn="ctr">
              <a:lnSpc>
                <a:spcPts val="2772"/>
              </a:lnSpc>
            </a:pPr>
            <a:endParaRPr lang="en-US" sz="3300" b="1" spc="-115">
              <a:solidFill>
                <a:srgbClr val="1C523F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000" b="-3300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6668081"/>
            <a:ext cx="18510898" cy="3618919"/>
            <a:chOff x="0" y="0"/>
            <a:chExt cx="5631187" cy="110090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31187" cy="1100909"/>
            </a:xfrm>
            <a:custGeom>
              <a:avLst/>
              <a:gdLst/>
              <a:ahLst/>
              <a:cxnLst/>
              <a:rect l="l" t="t" r="r" b="b"/>
              <a:pathLst>
                <a:path w="5631187" h="1100909">
                  <a:moveTo>
                    <a:pt x="0" y="0"/>
                  </a:moveTo>
                  <a:lnTo>
                    <a:pt x="5631187" y="0"/>
                  </a:lnTo>
                  <a:lnTo>
                    <a:pt x="5631187" y="1100909"/>
                  </a:lnTo>
                  <a:lnTo>
                    <a:pt x="0" y="1100909"/>
                  </a:lnTo>
                  <a:close/>
                </a:path>
              </a:pathLst>
            </a:custGeom>
            <a:solidFill>
              <a:srgbClr val="1C523F"/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631187" cy="11390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55980" y="5143500"/>
            <a:ext cx="5176040" cy="4114800"/>
            <a:chOff x="0" y="0"/>
            <a:chExt cx="801904" cy="63749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01904" cy="637490"/>
            </a:xfrm>
            <a:custGeom>
              <a:avLst/>
              <a:gdLst/>
              <a:ahLst/>
              <a:cxnLst/>
              <a:rect l="l" t="t" r="r" b="b"/>
              <a:pathLst>
                <a:path w="801904" h="637490">
                  <a:moveTo>
                    <a:pt x="0" y="0"/>
                  </a:moveTo>
                  <a:lnTo>
                    <a:pt x="801904" y="0"/>
                  </a:lnTo>
                  <a:lnTo>
                    <a:pt x="801904" y="637490"/>
                  </a:lnTo>
                  <a:lnTo>
                    <a:pt x="0" y="637490"/>
                  </a:lnTo>
                  <a:close/>
                </a:path>
              </a:pathLst>
            </a:custGeom>
            <a:blipFill>
              <a:blip r:embed="rId3"/>
              <a:stretch>
                <a:fillRect l="-2998" r="-2998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915157" y="5143500"/>
            <a:ext cx="5176040" cy="4114800"/>
            <a:chOff x="0" y="0"/>
            <a:chExt cx="801904" cy="63749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01904" cy="637490"/>
            </a:xfrm>
            <a:custGeom>
              <a:avLst/>
              <a:gdLst/>
              <a:ahLst/>
              <a:cxnLst/>
              <a:rect l="l" t="t" r="r" b="b"/>
              <a:pathLst>
                <a:path w="801904" h="637490">
                  <a:moveTo>
                    <a:pt x="0" y="0"/>
                  </a:moveTo>
                  <a:lnTo>
                    <a:pt x="801904" y="0"/>
                  </a:lnTo>
                  <a:lnTo>
                    <a:pt x="801904" y="637490"/>
                  </a:lnTo>
                  <a:lnTo>
                    <a:pt x="0" y="637490"/>
                  </a:lnTo>
                  <a:close/>
                </a:path>
              </a:pathLst>
            </a:custGeom>
            <a:blipFill>
              <a:blip r:embed="rId4"/>
              <a:stretch>
                <a:fillRect l="-2998" r="-2998"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12083260" y="5143500"/>
            <a:ext cx="5176040" cy="4114800"/>
            <a:chOff x="0" y="0"/>
            <a:chExt cx="801904" cy="63749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01904" cy="637490"/>
            </a:xfrm>
            <a:custGeom>
              <a:avLst/>
              <a:gdLst/>
              <a:ahLst/>
              <a:cxnLst/>
              <a:rect l="l" t="t" r="r" b="b"/>
              <a:pathLst>
                <a:path w="801904" h="637490">
                  <a:moveTo>
                    <a:pt x="0" y="0"/>
                  </a:moveTo>
                  <a:lnTo>
                    <a:pt x="801904" y="0"/>
                  </a:lnTo>
                  <a:lnTo>
                    <a:pt x="801904" y="637490"/>
                  </a:lnTo>
                  <a:lnTo>
                    <a:pt x="0" y="637490"/>
                  </a:lnTo>
                  <a:close/>
                </a:path>
              </a:pathLst>
            </a:custGeom>
            <a:blipFill>
              <a:blip r:embed="rId5"/>
              <a:stretch>
                <a:fillRect l="-2998" r="-2998"/>
              </a:stretch>
            </a:blipFill>
          </p:spPr>
        </p:sp>
      </p:grpSp>
      <p:sp>
        <p:nvSpPr>
          <p:cNvPr id="12" name="TextBox 12"/>
          <p:cNvSpPr txBox="1"/>
          <p:nvPr/>
        </p:nvSpPr>
        <p:spPr>
          <a:xfrm>
            <a:off x="5674998" y="564497"/>
            <a:ext cx="9935947" cy="835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07"/>
              </a:lnSpc>
            </a:pPr>
            <a:r>
              <a:rPr lang="en-US" sz="3699" b="1" spc="-129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БЕЛАРУСЬ: НАШ КОНТЕКСТ</a:t>
            </a:r>
          </a:p>
          <a:p>
            <a:pPr algn="just">
              <a:lnSpc>
                <a:spcPts val="3107"/>
              </a:lnSpc>
            </a:pPr>
            <a:endParaRPr lang="en-US" sz="3699" b="1" spc="-129">
              <a:solidFill>
                <a:srgbClr val="1C523F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33193" y="2046269"/>
            <a:ext cx="17752294" cy="1463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endParaRPr/>
          </a:p>
          <a:p>
            <a:pPr algn="l">
              <a:lnSpc>
                <a:spcPts val="4871"/>
              </a:lnSpc>
            </a:pPr>
            <a:r>
              <a:rPr lang="en-US" sz="5799" b="1" spc="-202">
                <a:solidFill>
                  <a:srgbClr val="1C523F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МЫ РАБОТАЕМ ЗДЕСЬ. И ЭТО  НАШ РЕСУРС</a:t>
            </a:r>
          </a:p>
          <a:p>
            <a:pPr algn="l">
              <a:lnSpc>
                <a:spcPts val="1680"/>
              </a:lnSpc>
            </a:pPr>
            <a:endParaRPr lang="en-US" sz="5799" b="1" spc="-202">
              <a:solidFill>
                <a:srgbClr val="1C523F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  <a:p>
            <a:pPr algn="l">
              <a:lnSpc>
                <a:spcPts val="1680"/>
              </a:lnSpc>
            </a:pPr>
            <a:r>
              <a:rPr lang="en-US" sz="2000" b="1" spc="-70">
                <a:solidFill>
                  <a:srgbClr val="180B6B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 </a:t>
            </a:r>
          </a:p>
          <a:p>
            <a:pPr algn="l">
              <a:lnSpc>
                <a:spcPts val="1680"/>
              </a:lnSpc>
            </a:pPr>
            <a:endParaRPr lang="en-US" sz="2000" b="1" spc="-70">
              <a:solidFill>
                <a:srgbClr val="180B6B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115063" y="9571394"/>
            <a:ext cx="17752294" cy="403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5"/>
              </a:lnSpc>
            </a:pPr>
            <a:r>
              <a:rPr lang="en-US" sz="3399" b="1" spc="-118">
                <a:solidFill>
                  <a:srgbClr val="FFFAF4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ВОСПИТАНИЕ НАЧИНАЕТСЯ С ПЕДАГОГА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000" b="-33000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7693578"/>
            <a:ext cx="13261867" cy="2279537"/>
            <a:chOff x="0" y="0"/>
            <a:chExt cx="3492837" cy="6003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92838" cy="600372"/>
            </a:xfrm>
            <a:custGeom>
              <a:avLst/>
              <a:gdLst/>
              <a:ahLst/>
              <a:cxnLst/>
              <a:rect l="l" t="t" r="r" b="b"/>
              <a:pathLst>
                <a:path w="3492838" h="600372">
                  <a:moveTo>
                    <a:pt x="0" y="0"/>
                  </a:moveTo>
                  <a:lnTo>
                    <a:pt x="3492838" y="0"/>
                  </a:lnTo>
                  <a:lnTo>
                    <a:pt x="3492838" y="600372"/>
                  </a:lnTo>
                  <a:lnTo>
                    <a:pt x="0" y="600372"/>
                  </a:lnTo>
                  <a:close/>
                </a:path>
              </a:pathLst>
            </a:custGeom>
            <a:solidFill>
              <a:srgbClr val="1A392E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92837" cy="6384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2834966"/>
            <a:ext cx="16230600" cy="4407759"/>
            <a:chOff x="0" y="0"/>
            <a:chExt cx="2514545" cy="68287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514545" cy="682877"/>
            </a:xfrm>
            <a:custGeom>
              <a:avLst/>
              <a:gdLst/>
              <a:ahLst/>
              <a:cxnLst/>
              <a:rect l="l" t="t" r="r" b="b"/>
              <a:pathLst>
                <a:path w="2514545" h="682877">
                  <a:moveTo>
                    <a:pt x="0" y="0"/>
                  </a:moveTo>
                  <a:lnTo>
                    <a:pt x="2514545" y="0"/>
                  </a:lnTo>
                  <a:lnTo>
                    <a:pt x="2514545" y="682877"/>
                  </a:lnTo>
                  <a:lnTo>
                    <a:pt x="0" y="682877"/>
                  </a:lnTo>
                  <a:close/>
                </a:path>
              </a:pathLst>
            </a:custGeom>
            <a:blipFill>
              <a:blip r:embed="rId3"/>
              <a:stretch>
                <a:fillRect t="-11275" b="-11275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4002399" y="4258981"/>
            <a:ext cx="4285601" cy="5714135"/>
          </a:xfrm>
          <a:custGeom>
            <a:avLst/>
            <a:gdLst/>
            <a:ahLst/>
            <a:cxnLst/>
            <a:rect l="l" t="t" r="r" b="b"/>
            <a:pathLst>
              <a:path w="4285601" h="5714135">
                <a:moveTo>
                  <a:pt x="0" y="0"/>
                </a:moveTo>
                <a:lnTo>
                  <a:pt x="4285601" y="0"/>
                </a:lnTo>
                <a:lnTo>
                  <a:pt x="4285601" y="5714134"/>
                </a:lnTo>
                <a:lnTo>
                  <a:pt x="0" y="571413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4457940" y="803275"/>
            <a:ext cx="2801360" cy="412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499"/>
              </a:lnSpc>
            </a:pPr>
            <a:r>
              <a:rPr lang="en-US" sz="2499" spc="-109">
                <a:solidFill>
                  <a:srgbClr val="1A392E"/>
                </a:solidFill>
                <a:latin typeface="Tex Gyre Schola"/>
                <a:ea typeface="Tex Gyre Schola"/>
                <a:cs typeface="Tex Gyre Schola"/>
                <a:sym typeface="Tex Gyre Schola"/>
              </a:rPr>
              <a:t>октябрь, 2026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52603" y="1688268"/>
            <a:ext cx="16382794" cy="1053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99"/>
              </a:lnSpc>
            </a:pPr>
            <a:r>
              <a:rPr lang="en-US" sz="8099" b="1" spc="-283">
                <a:solidFill>
                  <a:srgbClr val="1A392E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ВЫЗОВЫ СОВРЕМЕННОСТИ: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6918" y="7788828"/>
            <a:ext cx="13581434" cy="2574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000"/>
              </a:lnSpc>
            </a:pPr>
            <a:r>
              <a:rPr lang="en-US" sz="5000" b="1" spc="-175">
                <a:solidFill>
                  <a:srgbClr val="FFFAF4"/>
                </a:solidFill>
                <a:latin typeface="Tex Gyre Schola Bold"/>
                <a:ea typeface="Tex Gyre Schola Bold"/>
                <a:cs typeface="Tex Gyre Schola Bold"/>
                <a:sym typeface="Tex Gyre Schola Bold"/>
              </a:rPr>
              <a:t>воспитание как ресурс формирования функциональной грамотности и универсальных компетенций</a:t>
            </a:r>
          </a:p>
          <a:p>
            <a:pPr algn="r">
              <a:lnSpc>
                <a:spcPts val="5000"/>
              </a:lnSpc>
            </a:pPr>
            <a:endParaRPr lang="en-US" sz="5000" b="1" spc="-175">
              <a:solidFill>
                <a:srgbClr val="FFFAF4"/>
              </a:solidFill>
              <a:latin typeface="Tex Gyre Schola Bold"/>
              <a:ea typeface="Tex Gyre Schola Bold"/>
              <a:cs typeface="Tex Gyre Schola Bold"/>
              <a:sym typeface="Tex Gyre Schola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617</Words>
  <Application>Microsoft Office PowerPoint</Application>
  <PresentationFormat>Произвольный</PresentationFormat>
  <Paragraphs>111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Tex Gyre Schola Bold</vt:lpstr>
      <vt:lpstr>Tex Gyre Schola</vt:lpstr>
      <vt:lpstr>Arial</vt:lpstr>
      <vt:lpstr>Tex Gyre Schola Bold Italics</vt:lpstr>
      <vt:lpstr>Inter Bold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and Beige Modern Company Research Proposal Presentation</dc:title>
  <cp:lastModifiedBy>Admin</cp:lastModifiedBy>
  <cp:revision>4</cp:revision>
  <dcterms:created xsi:type="dcterms:W3CDTF">2006-08-16T00:00:00Z</dcterms:created>
  <dcterms:modified xsi:type="dcterms:W3CDTF">2026-10-12T20:15:30Z</dcterms:modified>
  <dc:identifier>DAHX0NPvybc</dc:identifier>
</cp:coreProperties>
</file>